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8" r:id="rId3"/>
    <p:sldId id="304" r:id="rId4"/>
    <p:sldId id="292" r:id="rId5"/>
    <p:sldId id="305" r:id="rId6"/>
    <p:sldId id="293" r:id="rId7"/>
    <p:sldId id="306" r:id="rId8"/>
    <p:sldId id="294" r:id="rId9"/>
    <p:sldId id="307" r:id="rId10"/>
    <p:sldId id="257" r:id="rId11"/>
    <p:sldId id="308" r:id="rId12"/>
    <p:sldId id="296" r:id="rId13"/>
    <p:sldId id="309" r:id="rId14"/>
    <p:sldId id="297" r:id="rId15"/>
    <p:sldId id="310" r:id="rId16"/>
    <p:sldId id="298" r:id="rId17"/>
    <p:sldId id="311" r:id="rId18"/>
    <p:sldId id="299" r:id="rId19"/>
    <p:sldId id="313" r:id="rId20"/>
    <p:sldId id="300" r:id="rId21"/>
    <p:sldId id="301" r:id="rId22"/>
    <p:sldId id="302" r:id="rId23"/>
    <p:sldId id="295" r:id="rId24"/>
    <p:sldId id="312" r:id="rId25"/>
    <p:sldId id="288" r:id="rId26"/>
    <p:sldId id="314" r:id="rId27"/>
    <p:sldId id="289" r:id="rId28"/>
    <p:sldId id="290" r:id="rId29"/>
    <p:sldId id="291" r:id="rId30"/>
    <p:sldId id="303" r:id="rId31"/>
    <p:sldId id="31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72"/>
    <p:restoredTop sz="93009"/>
  </p:normalViewPr>
  <p:slideViewPr>
    <p:cSldViewPr snapToGrid="0" snapToObjects="1">
      <p:cViewPr varScale="1">
        <p:scale>
          <a:sx n="120" d="100"/>
          <a:sy n="120" d="100"/>
        </p:scale>
        <p:origin x="184" y="21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48" d="100"/>
          <a:sy n="48" d="100"/>
        </p:scale>
        <p:origin x="2184"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52B153-7B63-5348-B095-7133A6D765DE}" type="datetimeFigureOut">
              <a:rPr lang="en-US" smtClean="0"/>
              <a:t>9/24/20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4137BD-EB95-CA41-8891-13B1651DF253}" type="slidenum">
              <a:rPr lang="en-US" smtClean="0"/>
              <a:t>‹#›</a:t>
            </a:fld>
            <a:endParaRPr lang="en-US"/>
          </a:p>
        </p:txBody>
      </p:sp>
    </p:spTree>
    <p:extLst>
      <p:ext uri="{BB962C8B-B14F-4D97-AF65-F5344CB8AC3E}">
        <p14:creationId xmlns:p14="http://schemas.microsoft.com/office/powerpoint/2010/main" val="618385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24137BD-EB95-CA41-8891-13B1651DF253}" type="slidenum">
              <a:rPr lang="en-US" smtClean="0"/>
              <a:t>1</a:t>
            </a:fld>
            <a:endParaRPr lang="en-US"/>
          </a:p>
        </p:txBody>
      </p:sp>
    </p:spTree>
    <p:extLst>
      <p:ext uri="{BB962C8B-B14F-4D97-AF65-F5344CB8AC3E}">
        <p14:creationId xmlns:p14="http://schemas.microsoft.com/office/powerpoint/2010/main" val="1736753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C3AD8-32A3-0949-BBCE-00AD956DEC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378C89-E2FD-E841-88CF-09B4299F3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953659-5002-FE4D-91C5-7AAC9263E17B}"/>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5" name="Footer Placeholder 4">
            <a:extLst>
              <a:ext uri="{FF2B5EF4-FFF2-40B4-BE49-F238E27FC236}">
                <a16:creationId xmlns:a16="http://schemas.microsoft.com/office/drawing/2014/main" id="{E3A48740-6411-774D-9593-67B273668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54E0F-445A-DC4D-8B92-24354BF9D078}"/>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1622997539"/>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2CBFB-10CB-F44D-A51B-0B910BB8EB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287BA4-92E1-2F46-BFD3-D5F681EC9EA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CF6608-E94A-394E-8042-7D4E9AF24A28}"/>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5" name="Footer Placeholder 4">
            <a:extLst>
              <a:ext uri="{FF2B5EF4-FFF2-40B4-BE49-F238E27FC236}">
                <a16:creationId xmlns:a16="http://schemas.microsoft.com/office/drawing/2014/main" id="{512C34F6-4D53-0943-AE1A-A3EA7DBAE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E22FC-1B59-B240-AD45-697F670634B2}"/>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4042422636"/>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3530A2-E84E-B947-911F-EA10A2963E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AA40E4-B135-0049-B0E8-6C55DBD20D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87EC6-07E3-E44D-BA18-FBFEDA8414E2}"/>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5" name="Footer Placeholder 4">
            <a:extLst>
              <a:ext uri="{FF2B5EF4-FFF2-40B4-BE49-F238E27FC236}">
                <a16:creationId xmlns:a16="http://schemas.microsoft.com/office/drawing/2014/main" id="{B686F063-2BD4-7B46-9F96-C7E5AFA87E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2350B7-E8D9-824A-B2FD-BD6C564CB0DB}"/>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3354030226"/>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5216B-90DF-624A-90C3-14B5F79E58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89EE47-71CA-284B-B6B0-28A583159B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DD61E6-D3B2-7B4D-B3EB-E67ED6CA1E39}"/>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5" name="Footer Placeholder 4">
            <a:extLst>
              <a:ext uri="{FF2B5EF4-FFF2-40B4-BE49-F238E27FC236}">
                <a16:creationId xmlns:a16="http://schemas.microsoft.com/office/drawing/2014/main" id="{F668480B-DBC0-C049-9378-7DA72CF0A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3AEB5A-F539-5445-8948-549D33D64556}"/>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785721151"/>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BCDA1-A648-E24E-81A3-93C93325EA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812E01-0B2D-3049-9857-7A83692489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848AE8F-36A1-6142-9B88-6EE742B27A06}"/>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5" name="Footer Placeholder 4">
            <a:extLst>
              <a:ext uri="{FF2B5EF4-FFF2-40B4-BE49-F238E27FC236}">
                <a16:creationId xmlns:a16="http://schemas.microsoft.com/office/drawing/2014/main" id="{E78CD600-9D5E-FA41-9CFF-83A0CD74F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86B001-5D64-1B4D-AD45-E2CFDB86B689}"/>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568613462"/>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57AAF-5677-CA4E-8362-4036652708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EB56A8-13E9-E343-AC12-9A5A38825C8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D3D580-DD7D-4F47-B187-CAB70D05D5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4A6928-A78D-E642-9D15-95915D54C872}"/>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6" name="Footer Placeholder 5">
            <a:extLst>
              <a:ext uri="{FF2B5EF4-FFF2-40B4-BE49-F238E27FC236}">
                <a16:creationId xmlns:a16="http://schemas.microsoft.com/office/drawing/2014/main" id="{58E987D0-A1C6-5249-BA58-42398D4822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BDA73-4669-7F49-B2B1-25702EC83CAB}"/>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3941794502"/>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203F5-5F00-054F-ABFF-7E42A4BAAE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C51BA9-4D36-F647-BBAD-573538B38C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42906CA-1635-6D4B-B281-856E10680C3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2FEACB-15FD-B04D-9561-BB490A8C37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54CD98-7D40-0246-BD3B-7DEDE13F33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10B9FB-4918-7344-91E6-43F8B9508E99}"/>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8" name="Footer Placeholder 7">
            <a:extLst>
              <a:ext uri="{FF2B5EF4-FFF2-40B4-BE49-F238E27FC236}">
                <a16:creationId xmlns:a16="http://schemas.microsoft.com/office/drawing/2014/main" id="{051222D6-0E3E-D04D-87BA-AF44C8C6AC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16AF84-F288-5F48-A642-A9A072C27407}"/>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3464293172"/>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E01C8-ACAD-FC4B-8F40-ED25110777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581E28-B54D-A948-A437-6391C84B4649}"/>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4" name="Footer Placeholder 3">
            <a:extLst>
              <a:ext uri="{FF2B5EF4-FFF2-40B4-BE49-F238E27FC236}">
                <a16:creationId xmlns:a16="http://schemas.microsoft.com/office/drawing/2014/main" id="{8A58A19A-0963-B64F-964A-7CE4EE5415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B99BF9-6DCB-9447-AD38-E084E37BF8B8}"/>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1935871370"/>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1ABE55-C2E4-8B49-9BC9-8BB944CEC824}"/>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3" name="Footer Placeholder 2">
            <a:extLst>
              <a:ext uri="{FF2B5EF4-FFF2-40B4-BE49-F238E27FC236}">
                <a16:creationId xmlns:a16="http://schemas.microsoft.com/office/drawing/2014/main" id="{63165B46-0199-B948-9E34-4E7AA8BA31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95F28B-FC64-144A-9B22-C10F3DF36BEF}"/>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2143432163"/>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B83B3-1C4B-AF48-8ED3-46F501C14A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2B970A-2BD7-984D-A354-8CF3C98653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8191D8-8B81-0C48-99A2-C4FE6A28D9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9399CD-D267-A24E-A953-C3296344F530}"/>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6" name="Footer Placeholder 5">
            <a:extLst>
              <a:ext uri="{FF2B5EF4-FFF2-40B4-BE49-F238E27FC236}">
                <a16:creationId xmlns:a16="http://schemas.microsoft.com/office/drawing/2014/main" id="{017AF7CF-BD01-DD4E-9239-DA7E53121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99C0CE-F66F-5F48-80B4-BB1B16919D95}"/>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2956534772"/>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3E22E-E3BD-6E4B-8991-ABD99CA04C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CB5EFC-646B-7F44-8719-F290D8CE02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2E7D23-C249-C341-81F5-0459D5D336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9A64DC1-2EA1-1946-9E76-69C7932DF65C}"/>
              </a:ext>
            </a:extLst>
          </p:cNvPr>
          <p:cNvSpPr>
            <a:spLocks noGrp="1"/>
          </p:cNvSpPr>
          <p:nvPr>
            <p:ph type="dt" sz="half" idx="10"/>
          </p:nvPr>
        </p:nvSpPr>
        <p:spPr/>
        <p:txBody>
          <a:bodyPr/>
          <a:lstStyle/>
          <a:p>
            <a:fld id="{18C07270-D9E7-7841-8D7D-13A021C065C0}" type="datetimeFigureOut">
              <a:rPr lang="en-US" smtClean="0"/>
              <a:t>9/24/20</a:t>
            </a:fld>
            <a:endParaRPr lang="en-US"/>
          </a:p>
        </p:txBody>
      </p:sp>
      <p:sp>
        <p:nvSpPr>
          <p:cNvPr id="6" name="Footer Placeholder 5">
            <a:extLst>
              <a:ext uri="{FF2B5EF4-FFF2-40B4-BE49-F238E27FC236}">
                <a16:creationId xmlns:a16="http://schemas.microsoft.com/office/drawing/2014/main" id="{EA1451F8-ADDD-1A42-AC44-0E10FB6071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94681-6D85-FC4C-BA1D-2B01B039F70E}"/>
              </a:ext>
            </a:extLst>
          </p:cNvPr>
          <p:cNvSpPr>
            <a:spLocks noGrp="1"/>
          </p:cNvSpPr>
          <p:nvPr>
            <p:ph type="sldNum" sz="quarter" idx="12"/>
          </p:nvPr>
        </p:nvSpPr>
        <p:spPr/>
        <p:txBody>
          <a:bodyPr/>
          <a:lstStyle/>
          <a:p>
            <a:fld id="{7CC45CD8-EFE8-364E-9DC0-AA248E5D4FFC}" type="slidenum">
              <a:rPr lang="en-US" smtClean="0"/>
              <a:t>‹#›</a:t>
            </a:fld>
            <a:endParaRPr lang="en-US"/>
          </a:p>
        </p:txBody>
      </p:sp>
    </p:spTree>
    <p:extLst>
      <p:ext uri="{BB962C8B-B14F-4D97-AF65-F5344CB8AC3E}">
        <p14:creationId xmlns:p14="http://schemas.microsoft.com/office/powerpoint/2010/main" val="1037782535"/>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DC596-2311-1341-8631-F228F0FAE8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4693E9-7F90-5E4B-8DAA-DD119EBCDD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A7E342-1383-4D4E-A9CD-2E92580B31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07270-D9E7-7841-8D7D-13A021C065C0}" type="datetimeFigureOut">
              <a:rPr lang="en-US" smtClean="0"/>
              <a:t>9/24/20</a:t>
            </a:fld>
            <a:endParaRPr lang="en-US"/>
          </a:p>
        </p:txBody>
      </p:sp>
      <p:sp>
        <p:nvSpPr>
          <p:cNvPr id="5" name="Footer Placeholder 4">
            <a:extLst>
              <a:ext uri="{FF2B5EF4-FFF2-40B4-BE49-F238E27FC236}">
                <a16:creationId xmlns:a16="http://schemas.microsoft.com/office/drawing/2014/main" id="{C021A1DD-54D4-9144-92C8-352DE171CB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59762D-EAA9-A649-8CB2-8A5CDC8FCD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C45CD8-EFE8-364E-9DC0-AA248E5D4FFC}" type="slidenum">
              <a:rPr lang="en-US" smtClean="0"/>
              <a:t>‹#›</a:t>
            </a:fld>
            <a:endParaRPr lang="en-US"/>
          </a:p>
        </p:txBody>
      </p:sp>
    </p:spTree>
    <p:extLst>
      <p:ext uri="{BB962C8B-B14F-4D97-AF65-F5344CB8AC3E}">
        <p14:creationId xmlns:p14="http://schemas.microsoft.com/office/powerpoint/2010/main" val="2768353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54403-C570-1342-9676-B28D80AC0A8D}"/>
              </a:ext>
            </a:extLst>
          </p:cNvPr>
          <p:cNvSpPr>
            <a:spLocks noGrp="1"/>
          </p:cNvSpPr>
          <p:nvPr>
            <p:ph type="ctrTitle"/>
          </p:nvPr>
        </p:nvSpPr>
        <p:spPr/>
        <p:txBody>
          <a:bodyPr>
            <a:normAutofit fontScale="90000"/>
          </a:bodyPr>
          <a:lstStyle/>
          <a:p>
            <a:r>
              <a:rPr lang="en-US" dirty="0"/>
              <a:t>Nine Common Mistakes about</a:t>
            </a:r>
            <a:br>
              <a:rPr lang="en-US" dirty="0"/>
            </a:br>
            <a:r>
              <a:rPr lang="en-US" dirty="0"/>
              <a:t>God and Suffering</a:t>
            </a:r>
          </a:p>
        </p:txBody>
      </p:sp>
      <p:sp>
        <p:nvSpPr>
          <p:cNvPr id="3" name="Subtitle 2">
            <a:extLst>
              <a:ext uri="{FF2B5EF4-FFF2-40B4-BE49-F238E27FC236}">
                <a16:creationId xmlns:a16="http://schemas.microsoft.com/office/drawing/2014/main" id="{A8528548-E5BA-1B46-BC53-AEDF500D561D}"/>
              </a:ext>
            </a:extLst>
          </p:cNvPr>
          <p:cNvSpPr>
            <a:spLocks noGrp="1"/>
          </p:cNvSpPr>
          <p:nvPr>
            <p:ph type="subTitle" idx="1"/>
          </p:nvPr>
        </p:nvSpPr>
        <p:spPr>
          <a:xfrm>
            <a:off x="1524000" y="3602037"/>
            <a:ext cx="9144000" cy="2151991"/>
          </a:xfrm>
        </p:spPr>
        <p:txBody>
          <a:bodyPr>
            <a:normAutofit lnSpcReduction="10000"/>
          </a:bodyPr>
          <a:lstStyle/>
          <a:p>
            <a:r>
              <a:rPr lang="en-US" dirty="0"/>
              <a:t>Rob Koons</a:t>
            </a:r>
          </a:p>
          <a:p>
            <a:r>
              <a:rPr lang="en-US" dirty="0"/>
              <a:t>Professor of Philosophy</a:t>
            </a:r>
          </a:p>
          <a:p>
            <a:r>
              <a:rPr lang="en-US" dirty="0"/>
              <a:t>University of Texas at Austin</a:t>
            </a:r>
          </a:p>
          <a:p>
            <a:r>
              <a:rPr lang="en-US" dirty="0"/>
              <a:t>September 24. 2020</a:t>
            </a:r>
          </a:p>
          <a:p>
            <a:r>
              <a:rPr lang="en-US" dirty="0"/>
              <a:t>Thomistic Institute at Texas State</a:t>
            </a:r>
          </a:p>
        </p:txBody>
      </p:sp>
    </p:spTree>
    <p:extLst>
      <p:ext uri="{BB962C8B-B14F-4D97-AF65-F5344CB8AC3E}">
        <p14:creationId xmlns:p14="http://schemas.microsoft.com/office/powerpoint/2010/main" val="1102808300"/>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199F5-91FD-CF4A-BB8D-7FE3BB4B25CF}"/>
              </a:ext>
            </a:extLst>
          </p:cNvPr>
          <p:cNvSpPr>
            <a:spLocks noGrp="1"/>
          </p:cNvSpPr>
          <p:nvPr>
            <p:ph type="title"/>
          </p:nvPr>
        </p:nvSpPr>
        <p:spPr/>
        <p:txBody>
          <a:bodyPr/>
          <a:lstStyle/>
          <a:p>
            <a:r>
              <a:rPr lang="en-US" dirty="0"/>
              <a:t>5. Why did God place each of us in the midst of such a fallen, corrupted creation?</a:t>
            </a:r>
          </a:p>
        </p:txBody>
      </p:sp>
      <p:pic>
        <p:nvPicPr>
          <p:cNvPr id="5" name="Content Placeholder 4">
            <a:extLst>
              <a:ext uri="{FF2B5EF4-FFF2-40B4-BE49-F238E27FC236}">
                <a16:creationId xmlns:a16="http://schemas.microsoft.com/office/drawing/2014/main" id="{F94FFC0E-4ABA-D043-9841-AAF2AEB926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8321" y="2894159"/>
            <a:ext cx="2783004" cy="2392003"/>
          </a:xfrm>
        </p:spPr>
      </p:pic>
    </p:spTree>
    <p:extLst>
      <p:ext uri="{BB962C8B-B14F-4D97-AF65-F5344CB8AC3E}">
        <p14:creationId xmlns:p14="http://schemas.microsoft.com/office/powerpoint/2010/main" val="253466962"/>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199F5-91FD-CF4A-BB8D-7FE3BB4B25CF}"/>
              </a:ext>
            </a:extLst>
          </p:cNvPr>
          <p:cNvSpPr>
            <a:spLocks noGrp="1"/>
          </p:cNvSpPr>
          <p:nvPr>
            <p:ph type="title"/>
          </p:nvPr>
        </p:nvSpPr>
        <p:spPr/>
        <p:txBody>
          <a:bodyPr>
            <a:normAutofit fontScale="90000"/>
          </a:bodyPr>
          <a:lstStyle/>
          <a:p>
            <a:r>
              <a:rPr lang="en-US" dirty="0"/>
              <a:t>5. If God loves each of us, why did He place us in the midst of such a fallen, corrupted creation?</a:t>
            </a:r>
          </a:p>
        </p:txBody>
      </p:sp>
      <p:sp>
        <p:nvSpPr>
          <p:cNvPr id="3" name="Content Placeholder 2">
            <a:extLst>
              <a:ext uri="{FF2B5EF4-FFF2-40B4-BE49-F238E27FC236}">
                <a16:creationId xmlns:a16="http://schemas.microsoft.com/office/drawing/2014/main" id="{4F67D67E-D1FA-6F44-AFA8-62336BCA305B}"/>
              </a:ext>
            </a:extLst>
          </p:cNvPr>
          <p:cNvSpPr>
            <a:spLocks noGrp="1"/>
          </p:cNvSpPr>
          <p:nvPr>
            <p:ph idx="1"/>
          </p:nvPr>
        </p:nvSpPr>
        <p:spPr/>
        <p:txBody>
          <a:bodyPr>
            <a:noAutofit/>
          </a:bodyPr>
          <a:lstStyle/>
          <a:p>
            <a:pPr marL="0" indent="0">
              <a:buNone/>
            </a:pPr>
            <a:r>
              <a:rPr lang="en-US" sz="3600" dirty="0"/>
              <a:t>The personal identity of each of us depends on the history and structure of the world we were conceived in. </a:t>
            </a:r>
          </a:p>
          <a:p>
            <a:pPr marL="0" indent="0">
              <a:buNone/>
            </a:pPr>
            <a:r>
              <a:rPr lang="en-US" sz="3600" dirty="0"/>
              <a:t>It makes no sense to ask why God didn’t create </a:t>
            </a:r>
            <a:r>
              <a:rPr lang="en-US" sz="3600" b="1" dirty="0"/>
              <a:t>us</a:t>
            </a:r>
            <a:r>
              <a:rPr lang="en-US" sz="3600" dirty="0"/>
              <a:t> (the very people we are) in a better world.  </a:t>
            </a:r>
            <a:r>
              <a:rPr lang="en-US" sz="3600" b="1" dirty="0"/>
              <a:t>We</a:t>
            </a:r>
            <a:r>
              <a:rPr lang="en-US" sz="3600" dirty="0"/>
              <a:t> couldn’t have existed under other circumstances.</a:t>
            </a:r>
          </a:p>
        </p:txBody>
      </p:sp>
    </p:spTree>
    <p:extLst>
      <p:ext uri="{BB962C8B-B14F-4D97-AF65-F5344CB8AC3E}">
        <p14:creationId xmlns:p14="http://schemas.microsoft.com/office/powerpoint/2010/main" val="7156937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74D61-621D-9E42-8364-200CDA73F443}"/>
              </a:ext>
            </a:extLst>
          </p:cNvPr>
          <p:cNvSpPr>
            <a:spLocks noGrp="1"/>
          </p:cNvSpPr>
          <p:nvPr>
            <p:ph type="title"/>
          </p:nvPr>
        </p:nvSpPr>
        <p:spPr/>
        <p:txBody>
          <a:bodyPr>
            <a:normAutofit fontScale="90000"/>
          </a:bodyPr>
          <a:lstStyle/>
          <a:p>
            <a:r>
              <a:rPr lang="en-US" dirty="0"/>
              <a:t>6. Why did God create us </a:t>
            </a:r>
            <a:r>
              <a:rPr lang="en-US" b="1" dirty="0"/>
              <a:t>at all</a:t>
            </a:r>
            <a:r>
              <a:rPr lang="en-US" dirty="0"/>
              <a:t>, knowing that so many of us would suffer or turn to great evil?</a:t>
            </a:r>
          </a:p>
        </p:txBody>
      </p:sp>
      <p:pic>
        <p:nvPicPr>
          <p:cNvPr id="5" name="Content Placeholder 4">
            <a:extLst>
              <a:ext uri="{FF2B5EF4-FFF2-40B4-BE49-F238E27FC236}">
                <a16:creationId xmlns:a16="http://schemas.microsoft.com/office/drawing/2014/main" id="{DA8756F0-6557-464C-B71C-524C325004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7940" y="2680643"/>
            <a:ext cx="7042047" cy="3162596"/>
          </a:xfrm>
        </p:spPr>
      </p:pic>
    </p:spTree>
    <p:extLst>
      <p:ext uri="{BB962C8B-B14F-4D97-AF65-F5344CB8AC3E}">
        <p14:creationId xmlns:p14="http://schemas.microsoft.com/office/powerpoint/2010/main" val="2534393687"/>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74D61-621D-9E42-8364-200CDA73F443}"/>
              </a:ext>
            </a:extLst>
          </p:cNvPr>
          <p:cNvSpPr>
            <a:spLocks noGrp="1"/>
          </p:cNvSpPr>
          <p:nvPr>
            <p:ph type="title"/>
          </p:nvPr>
        </p:nvSpPr>
        <p:spPr/>
        <p:txBody>
          <a:bodyPr>
            <a:normAutofit fontScale="90000"/>
          </a:bodyPr>
          <a:lstStyle/>
          <a:p>
            <a:r>
              <a:rPr lang="en-US" dirty="0"/>
              <a:t>6. Why did God create us at all, knowing that so many of us would suffer or turn to great evil?</a:t>
            </a:r>
          </a:p>
        </p:txBody>
      </p:sp>
      <p:sp>
        <p:nvSpPr>
          <p:cNvPr id="3" name="Content Placeholder 2">
            <a:extLst>
              <a:ext uri="{FF2B5EF4-FFF2-40B4-BE49-F238E27FC236}">
                <a16:creationId xmlns:a16="http://schemas.microsoft.com/office/drawing/2014/main" id="{D40A81C2-D9F0-004A-B30B-BDC1283B66E4}"/>
              </a:ext>
            </a:extLst>
          </p:cNvPr>
          <p:cNvSpPr>
            <a:spLocks noGrp="1"/>
          </p:cNvSpPr>
          <p:nvPr>
            <p:ph idx="1"/>
          </p:nvPr>
        </p:nvSpPr>
        <p:spPr/>
        <p:txBody>
          <a:bodyPr/>
          <a:lstStyle/>
          <a:p>
            <a:pPr marL="0" indent="0">
              <a:buNone/>
            </a:pPr>
            <a:r>
              <a:rPr lang="en-US" sz="3600" dirty="0"/>
              <a:t>The act of creation is </a:t>
            </a:r>
            <a:r>
              <a:rPr lang="en-US" sz="3600" i="1" dirty="0"/>
              <a:t>sui generis</a:t>
            </a:r>
            <a:r>
              <a:rPr lang="en-US" sz="3600" dirty="0"/>
              <a:t>—human moral categories don’t apply. </a:t>
            </a:r>
          </a:p>
          <a:p>
            <a:pPr marL="0" indent="0">
              <a:buNone/>
            </a:pPr>
            <a:r>
              <a:rPr lang="en-US" sz="3600" dirty="0"/>
              <a:t>God acted under no prior obligations or relationships. </a:t>
            </a:r>
          </a:p>
          <a:p>
            <a:pPr marL="0" indent="0">
              <a:buNone/>
            </a:pPr>
            <a:r>
              <a:rPr lang="en-US" sz="3600" dirty="0"/>
              <a:t>We can only ask how God’s actions subsequent to creation display His goodness and lovingkindness.</a:t>
            </a:r>
          </a:p>
          <a:p>
            <a:endParaRPr lang="en-US" dirty="0"/>
          </a:p>
        </p:txBody>
      </p:sp>
    </p:spTree>
    <p:extLst>
      <p:ext uri="{BB962C8B-B14F-4D97-AF65-F5344CB8AC3E}">
        <p14:creationId xmlns:p14="http://schemas.microsoft.com/office/powerpoint/2010/main" val="424732149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DBCA-6848-E549-9DA9-B60386A3E0CD}"/>
              </a:ext>
            </a:extLst>
          </p:cNvPr>
          <p:cNvSpPr>
            <a:spLocks noGrp="1"/>
          </p:cNvSpPr>
          <p:nvPr>
            <p:ph type="title"/>
          </p:nvPr>
        </p:nvSpPr>
        <p:spPr/>
        <p:txBody>
          <a:bodyPr/>
          <a:lstStyle/>
          <a:p>
            <a:r>
              <a:rPr lang="en-US" dirty="0"/>
              <a:t>7. Why didn’t God create a better world?</a:t>
            </a:r>
          </a:p>
        </p:txBody>
      </p:sp>
      <p:pic>
        <p:nvPicPr>
          <p:cNvPr id="5" name="Content Placeholder 4">
            <a:extLst>
              <a:ext uri="{FF2B5EF4-FFF2-40B4-BE49-F238E27FC236}">
                <a16:creationId xmlns:a16="http://schemas.microsoft.com/office/drawing/2014/main" id="{B7A02F43-08F9-A441-988D-4C740160BD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0175" y="2339388"/>
            <a:ext cx="5582200" cy="3147012"/>
          </a:xfrm>
        </p:spPr>
      </p:pic>
    </p:spTree>
    <p:extLst>
      <p:ext uri="{BB962C8B-B14F-4D97-AF65-F5344CB8AC3E}">
        <p14:creationId xmlns:p14="http://schemas.microsoft.com/office/powerpoint/2010/main" val="1160218511"/>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DBCA-6848-E549-9DA9-B60386A3E0CD}"/>
              </a:ext>
            </a:extLst>
          </p:cNvPr>
          <p:cNvSpPr>
            <a:spLocks noGrp="1"/>
          </p:cNvSpPr>
          <p:nvPr>
            <p:ph type="title"/>
          </p:nvPr>
        </p:nvSpPr>
        <p:spPr/>
        <p:txBody>
          <a:bodyPr/>
          <a:lstStyle/>
          <a:p>
            <a:r>
              <a:rPr lang="en-US" dirty="0"/>
              <a:t>7. Why didn’t God create a better world?</a:t>
            </a:r>
          </a:p>
        </p:txBody>
      </p:sp>
      <p:sp>
        <p:nvSpPr>
          <p:cNvPr id="3" name="Content Placeholder 2">
            <a:extLst>
              <a:ext uri="{FF2B5EF4-FFF2-40B4-BE49-F238E27FC236}">
                <a16:creationId xmlns:a16="http://schemas.microsoft.com/office/drawing/2014/main" id="{8080050F-8719-8E48-9B66-8694A9FA9B45}"/>
              </a:ext>
            </a:extLst>
          </p:cNvPr>
          <p:cNvSpPr>
            <a:spLocks noGrp="1"/>
          </p:cNvSpPr>
          <p:nvPr>
            <p:ph idx="1"/>
          </p:nvPr>
        </p:nvSpPr>
        <p:spPr/>
        <p:txBody>
          <a:bodyPr/>
          <a:lstStyle/>
          <a:p>
            <a:pPr marL="0" indent="0">
              <a:buNone/>
            </a:pPr>
            <a:r>
              <a:rPr lang="en-US" sz="3600" dirty="0"/>
              <a:t>He did—the world of holy angels. The only question is—why create us as well? </a:t>
            </a:r>
          </a:p>
          <a:p>
            <a:pPr marL="0" indent="0">
              <a:buNone/>
            </a:pPr>
            <a:r>
              <a:rPr lang="en-US" sz="3600" dirty="0"/>
              <a:t>For all we know, there could be an infinity of alternative worlds created by God, most of them far better than this.</a:t>
            </a:r>
          </a:p>
          <a:p>
            <a:pPr marL="0" indent="0">
              <a:buNone/>
            </a:pPr>
            <a:r>
              <a:rPr lang="en-US" sz="3600" dirty="0"/>
              <a:t>For the sake of greater variety, the Great Chain of Being. </a:t>
            </a:r>
          </a:p>
          <a:p>
            <a:endParaRPr lang="en-US" dirty="0"/>
          </a:p>
        </p:txBody>
      </p:sp>
    </p:spTree>
    <p:extLst>
      <p:ext uri="{BB962C8B-B14F-4D97-AF65-F5344CB8AC3E}">
        <p14:creationId xmlns:p14="http://schemas.microsoft.com/office/powerpoint/2010/main" val="37813952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3A568-12F9-E548-91D8-0ECF0290CFCD}"/>
              </a:ext>
            </a:extLst>
          </p:cNvPr>
          <p:cNvSpPr>
            <a:spLocks noGrp="1"/>
          </p:cNvSpPr>
          <p:nvPr>
            <p:ph type="title"/>
          </p:nvPr>
        </p:nvSpPr>
        <p:spPr/>
        <p:txBody>
          <a:bodyPr/>
          <a:lstStyle/>
          <a:p>
            <a:r>
              <a:rPr lang="en-US" dirty="0"/>
              <a:t>8. Do the imperfections of this world reflect an imperfection in God?</a:t>
            </a:r>
          </a:p>
        </p:txBody>
      </p:sp>
      <p:pic>
        <p:nvPicPr>
          <p:cNvPr id="5" name="Content Placeholder 4">
            <a:extLst>
              <a:ext uri="{FF2B5EF4-FFF2-40B4-BE49-F238E27FC236}">
                <a16:creationId xmlns:a16="http://schemas.microsoft.com/office/drawing/2014/main" id="{A5C712C8-05F6-BD47-B2F4-FE5EEBB2E3D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1275" y="2317023"/>
            <a:ext cx="3212481" cy="3873874"/>
          </a:xfrm>
        </p:spPr>
      </p:pic>
    </p:spTree>
    <p:extLst>
      <p:ext uri="{BB962C8B-B14F-4D97-AF65-F5344CB8AC3E}">
        <p14:creationId xmlns:p14="http://schemas.microsoft.com/office/powerpoint/2010/main" val="2097122917"/>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3A568-12F9-E548-91D8-0ECF0290CFCD}"/>
              </a:ext>
            </a:extLst>
          </p:cNvPr>
          <p:cNvSpPr>
            <a:spLocks noGrp="1"/>
          </p:cNvSpPr>
          <p:nvPr>
            <p:ph type="title"/>
          </p:nvPr>
        </p:nvSpPr>
        <p:spPr/>
        <p:txBody>
          <a:bodyPr/>
          <a:lstStyle/>
          <a:p>
            <a:r>
              <a:rPr lang="en-US" dirty="0"/>
              <a:t>8. Do the imperfections of this world reflect an imperfection in God?</a:t>
            </a:r>
          </a:p>
        </p:txBody>
      </p:sp>
      <p:sp>
        <p:nvSpPr>
          <p:cNvPr id="3" name="Content Placeholder 2">
            <a:extLst>
              <a:ext uri="{FF2B5EF4-FFF2-40B4-BE49-F238E27FC236}">
                <a16:creationId xmlns:a16="http://schemas.microsoft.com/office/drawing/2014/main" id="{B82ADA38-5785-DE4F-818A-1CE7AD16F545}"/>
              </a:ext>
            </a:extLst>
          </p:cNvPr>
          <p:cNvSpPr>
            <a:spLocks noGrp="1"/>
          </p:cNvSpPr>
          <p:nvPr>
            <p:ph idx="1"/>
          </p:nvPr>
        </p:nvSpPr>
        <p:spPr/>
        <p:txBody>
          <a:bodyPr>
            <a:normAutofit/>
          </a:bodyPr>
          <a:lstStyle/>
          <a:p>
            <a:pPr marL="0" indent="0">
              <a:buNone/>
            </a:pPr>
            <a:r>
              <a:rPr lang="en-US" sz="3600" dirty="0"/>
              <a:t>No, in fact it is precisely because God is infinite in perfection that we should expect a highly imperfect creation.</a:t>
            </a:r>
          </a:p>
          <a:p>
            <a:pPr marL="0" indent="0">
              <a:buNone/>
            </a:pPr>
            <a:r>
              <a:rPr lang="en-US" sz="3600" dirty="0"/>
              <a:t>Given God’s infinity, there is no best possible world that He could create. For any possible creation, there are an infinite number of still better worlds.</a:t>
            </a:r>
          </a:p>
          <a:p>
            <a:pPr marL="0" indent="0">
              <a:buNone/>
            </a:pPr>
            <a:r>
              <a:rPr lang="en-US" sz="3600" dirty="0"/>
              <a:t>In contrast, a finite creator could be expected to create the best world it was capable of.</a:t>
            </a:r>
          </a:p>
        </p:txBody>
      </p:sp>
    </p:spTree>
    <p:extLst>
      <p:ext uri="{BB962C8B-B14F-4D97-AF65-F5344CB8AC3E}">
        <p14:creationId xmlns:p14="http://schemas.microsoft.com/office/powerpoint/2010/main" val="425557091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5300C-A71B-D249-A6B4-DBB2C492B170}"/>
              </a:ext>
            </a:extLst>
          </p:cNvPr>
          <p:cNvSpPr>
            <a:spLocks noGrp="1"/>
          </p:cNvSpPr>
          <p:nvPr>
            <p:ph type="title"/>
          </p:nvPr>
        </p:nvSpPr>
        <p:spPr/>
        <p:txBody>
          <a:bodyPr/>
          <a:lstStyle/>
          <a:p>
            <a:r>
              <a:rPr lang="en-US" dirty="0"/>
              <a:t>The “Indolence” of God</a:t>
            </a:r>
          </a:p>
        </p:txBody>
      </p:sp>
      <p:pic>
        <p:nvPicPr>
          <p:cNvPr id="5" name="Content Placeholder 4">
            <a:extLst>
              <a:ext uri="{FF2B5EF4-FFF2-40B4-BE49-F238E27FC236}">
                <a16:creationId xmlns:a16="http://schemas.microsoft.com/office/drawing/2014/main" id="{77D77C33-0476-C446-B436-F1CD77FEAD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67668" y="2309002"/>
            <a:ext cx="4649365" cy="3065886"/>
          </a:xfrm>
        </p:spPr>
      </p:pic>
    </p:spTree>
    <p:extLst>
      <p:ext uri="{BB962C8B-B14F-4D97-AF65-F5344CB8AC3E}">
        <p14:creationId xmlns:p14="http://schemas.microsoft.com/office/powerpoint/2010/main" val="2807856180"/>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5300C-A71B-D249-A6B4-DBB2C492B170}"/>
              </a:ext>
            </a:extLst>
          </p:cNvPr>
          <p:cNvSpPr>
            <a:spLocks noGrp="1"/>
          </p:cNvSpPr>
          <p:nvPr>
            <p:ph type="title"/>
          </p:nvPr>
        </p:nvSpPr>
        <p:spPr/>
        <p:txBody>
          <a:bodyPr/>
          <a:lstStyle/>
          <a:p>
            <a:r>
              <a:rPr lang="en-US" dirty="0"/>
              <a:t>The “Indolence” of God</a:t>
            </a:r>
          </a:p>
        </p:txBody>
      </p:sp>
      <p:sp>
        <p:nvSpPr>
          <p:cNvPr id="3" name="Content Placeholder 2">
            <a:extLst>
              <a:ext uri="{FF2B5EF4-FFF2-40B4-BE49-F238E27FC236}">
                <a16:creationId xmlns:a16="http://schemas.microsoft.com/office/drawing/2014/main" id="{34A5FDCC-5DC4-A64B-8853-701F431DE165}"/>
              </a:ext>
            </a:extLst>
          </p:cNvPr>
          <p:cNvSpPr>
            <a:spLocks noGrp="1"/>
          </p:cNvSpPr>
          <p:nvPr>
            <p:ph idx="1"/>
          </p:nvPr>
        </p:nvSpPr>
        <p:spPr/>
        <p:txBody>
          <a:bodyPr>
            <a:normAutofit/>
          </a:bodyPr>
          <a:lstStyle/>
          <a:p>
            <a:pPr marL="0" indent="0">
              <a:buNone/>
            </a:pPr>
            <a:r>
              <a:rPr lang="en-US" sz="3600" dirty="0"/>
              <a:t>An infinite God can never do all the good He is capable of</a:t>
            </a:r>
          </a:p>
          <a:p>
            <a:pPr marL="0" indent="0">
              <a:buNone/>
            </a:pPr>
            <a:r>
              <a:rPr lang="en-US" sz="3600" dirty="0"/>
              <a:t>So, God needs </a:t>
            </a:r>
            <a:r>
              <a:rPr lang="en-US" sz="3600" b="1" dirty="0"/>
              <a:t>no</a:t>
            </a:r>
            <a:r>
              <a:rPr lang="en-US" sz="3600" dirty="0"/>
              <a:t> reason </a:t>
            </a:r>
            <a:r>
              <a:rPr lang="en-US" sz="3600" b="1" dirty="0"/>
              <a:t>not</a:t>
            </a:r>
            <a:r>
              <a:rPr lang="en-US" sz="3600" dirty="0"/>
              <a:t> to do something.</a:t>
            </a:r>
          </a:p>
          <a:p>
            <a:pPr marL="0" indent="0">
              <a:buNone/>
            </a:pPr>
            <a:r>
              <a:rPr lang="en-US" sz="3600" dirty="0"/>
              <a:t>What He does will always be good –-often, amazingly good.</a:t>
            </a:r>
          </a:p>
          <a:p>
            <a:pPr marL="0" indent="0">
              <a:buNone/>
            </a:pPr>
            <a:r>
              <a:rPr lang="en-US" sz="3600" dirty="0"/>
              <a:t>But, it never makes sense for us to ask: Why didn’t you do more? That question simply has no answer.</a:t>
            </a:r>
          </a:p>
        </p:txBody>
      </p:sp>
    </p:spTree>
    <p:extLst>
      <p:ext uri="{BB962C8B-B14F-4D97-AF65-F5344CB8AC3E}">
        <p14:creationId xmlns:p14="http://schemas.microsoft.com/office/powerpoint/2010/main" val="267537585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2E51-73C2-6448-BCB6-547BCFC54C85}"/>
              </a:ext>
            </a:extLst>
          </p:cNvPr>
          <p:cNvSpPr>
            <a:spLocks noGrp="1"/>
          </p:cNvSpPr>
          <p:nvPr>
            <p:ph type="title"/>
          </p:nvPr>
        </p:nvSpPr>
        <p:spPr/>
        <p:txBody>
          <a:bodyPr/>
          <a:lstStyle/>
          <a:p>
            <a:r>
              <a:rPr lang="en-US" dirty="0"/>
              <a:t>1. Why didn’t God (if He is almighty) create a world full of happiness and devoid of pain?</a:t>
            </a:r>
          </a:p>
        </p:txBody>
      </p:sp>
      <p:pic>
        <p:nvPicPr>
          <p:cNvPr id="5" name="Content Placeholder 4">
            <a:extLst>
              <a:ext uri="{FF2B5EF4-FFF2-40B4-BE49-F238E27FC236}">
                <a16:creationId xmlns:a16="http://schemas.microsoft.com/office/drawing/2014/main" id="{B3CC67DC-B25A-D241-9302-9774BCAB442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6965" y="2497873"/>
            <a:ext cx="5798786" cy="2881158"/>
          </a:xfrm>
        </p:spPr>
      </p:pic>
    </p:spTree>
    <p:extLst>
      <p:ext uri="{BB962C8B-B14F-4D97-AF65-F5344CB8AC3E}">
        <p14:creationId xmlns:p14="http://schemas.microsoft.com/office/powerpoint/2010/main" val="3114490923"/>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3BDBC-B967-D74F-BE92-C43E6315FF43}"/>
              </a:ext>
            </a:extLst>
          </p:cNvPr>
          <p:cNvSpPr>
            <a:spLocks noGrp="1"/>
          </p:cNvSpPr>
          <p:nvPr>
            <p:ph type="title"/>
          </p:nvPr>
        </p:nvSpPr>
        <p:spPr/>
        <p:txBody>
          <a:bodyPr/>
          <a:lstStyle/>
          <a:p>
            <a:r>
              <a:rPr lang="en-US" dirty="0"/>
              <a:t>Our Response to God’s “Indolence”</a:t>
            </a:r>
          </a:p>
        </p:txBody>
      </p:sp>
      <p:sp>
        <p:nvSpPr>
          <p:cNvPr id="3" name="Content Placeholder 2">
            <a:extLst>
              <a:ext uri="{FF2B5EF4-FFF2-40B4-BE49-F238E27FC236}">
                <a16:creationId xmlns:a16="http://schemas.microsoft.com/office/drawing/2014/main" id="{77E19729-3275-D34E-879A-FF93E1A2B9A4}"/>
              </a:ext>
            </a:extLst>
          </p:cNvPr>
          <p:cNvSpPr>
            <a:spLocks noGrp="1"/>
          </p:cNvSpPr>
          <p:nvPr>
            <p:ph idx="1"/>
          </p:nvPr>
        </p:nvSpPr>
        <p:spPr/>
        <p:txBody>
          <a:bodyPr>
            <a:normAutofit/>
          </a:bodyPr>
          <a:lstStyle/>
          <a:p>
            <a:pPr marL="0" indent="0">
              <a:buNone/>
            </a:pPr>
            <a:r>
              <a:rPr lang="en-US" sz="3600" dirty="0"/>
              <a:t>It make sense for us to try to give God special reasons for actualizing particular goods.</a:t>
            </a:r>
          </a:p>
          <a:p>
            <a:pPr marL="0" indent="0">
              <a:buNone/>
            </a:pPr>
            <a:r>
              <a:rPr lang="en-US" sz="3600" dirty="0"/>
              <a:t>One avenue for this is petitionary prayer. Such prayer can often influence God’s actions, by giving Him special reason to do the particular good that is asked for.</a:t>
            </a:r>
          </a:p>
          <a:p>
            <a:pPr marL="0" indent="0">
              <a:buNone/>
            </a:pPr>
            <a:r>
              <a:rPr lang="en-US" sz="3600" dirty="0"/>
              <a:t>However, there are no guarantees. We can never coerce God into action. And, in certain cases, God may have good reason not to answer our prayer.</a:t>
            </a:r>
          </a:p>
        </p:txBody>
      </p:sp>
    </p:spTree>
    <p:extLst>
      <p:ext uri="{BB962C8B-B14F-4D97-AF65-F5344CB8AC3E}">
        <p14:creationId xmlns:p14="http://schemas.microsoft.com/office/powerpoint/2010/main" val="186402519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BFE5C-710E-3040-BCC5-AE0E1CBFCC93}"/>
              </a:ext>
            </a:extLst>
          </p:cNvPr>
          <p:cNvSpPr>
            <a:spLocks noGrp="1"/>
          </p:cNvSpPr>
          <p:nvPr>
            <p:ph type="title"/>
          </p:nvPr>
        </p:nvSpPr>
        <p:spPr/>
        <p:txBody>
          <a:bodyPr/>
          <a:lstStyle/>
          <a:p>
            <a:r>
              <a:rPr lang="en-US" dirty="0"/>
              <a:t>Consequences of These Facts</a:t>
            </a:r>
          </a:p>
        </p:txBody>
      </p:sp>
      <p:sp>
        <p:nvSpPr>
          <p:cNvPr id="3" name="Content Placeholder 2">
            <a:extLst>
              <a:ext uri="{FF2B5EF4-FFF2-40B4-BE49-F238E27FC236}">
                <a16:creationId xmlns:a16="http://schemas.microsoft.com/office/drawing/2014/main" id="{39539478-27D1-4342-B523-DE6DECDD3F5A}"/>
              </a:ext>
            </a:extLst>
          </p:cNvPr>
          <p:cNvSpPr>
            <a:spLocks noGrp="1"/>
          </p:cNvSpPr>
          <p:nvPr>
            <p:ph idx="1"/>
          </p:nvPr>
        </p:nvSpPr>
        <p:spPr/>
        <p:txBody>
          <a:bodyPr>
            <a:normAutofit/>
          </a:bodyPr>
          <a:lstStyle/>
          <a:p>
            <a:pPr marL="0" indent="0">
              <a:buNone/>
            </a:pPr>
            <a:r>
              <a:rPr lang="en-US" sz="3600" dirty="0"/>
              <a:t>Since God is constrained to respect created natures, and since God is “indolent” because of His infinity, in many cases it is up to us to fight against suffering.</a:t>
            </a:r>
          </a:p>
          <a:p>
            <a:pPr marL="0" indent="0">
              <a:buNone/>
            </a:pPr>
            <a:r>
              <a:rPr lang="en-US" sz="3600" dirty="0"/>
              <a:t>God will cooperate with and bless our efforts in many ways.</a:t>
            </a:r>
          </a:p>
          <a:p>
            <a:pPr marL="0" indent="0">
              <a:buNone/>
            </a:pPr>
            <a:r>
              <a:rPr lang="en-US" sz="3600" dirty="0"/>
              <a:t>This solves the dilemma posed in Camus’s </a:t>
            </a:r>
            <a:r>
              <a:rPr lang="en-US" sz="3600" i="1" dirty="0"/>
              <a:t>The Plague</a:t>
            </a:r>
            <a:r>
              <a:rPr lang="en-US" sz="3600" dirty="0"/>
              <a:t>: how can we fight the plague without opposing God’s will?</a:t>
            </a:r>
          </a:p>
        </p:txBody>
      </p:sp>
    </p:spTree>
    <p:extLst>
      <p:ext uri="{BB962C8B-B14F-4D97-AF65-F5344CB8AC3E}">
        <p14:creationId xmlns:p14="http://schemas.microsoft.com/office/powerpoint/2010/main" val="300969915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33BE9-0F0F-454F-8DED-2886DAEA9FDF}"/>
              </a:ext>
            </a:extLst>
          </p:cNvPr>
          <p:cNvSpPr>
            <a:spLocks noGrp="1"/>
          </p:cNvSpPr>
          <p:nvPr>
            <p:ph type="title"/>
          </p:nvPr>
        </p:nvSpPr>
        <p:spPr/>
        <p:txBody>
          <a:bodyPr/>
          <a:lstStyle/>
          <a:p>
            <a:r>
              <a:rPr lang="en-US" dirty="0"/>
              <a:t>God’s Indolence and God’s Grace</a:t>
            </a:r>
          </a:p>
        </p:txBody>
      </p:sp>
      <p:sp>
        <p:nvSpPr>
          <p:cNvPr id="3" name="Content Placeholder 2">
            <a:extLst>
              <a:ext uri="{FF2B5EF4-FFF2-40B4-BE49-F238E27FC236}">
                <a16:creationId xmlns:a16="http://schemas.microsoft.com/office/drawing/2014/main" id="{20FA9A46-6ADB-0D4E-B847-BE6AAF65E28A}"/>
              </a:ext>
            </a:extLst>
          </p:cNvPr>
          <p:cNvSpPr>
            <a:spLocks noGrp="1"/>
          </p:cNvSpPr>
          <p:nvPr>
            <p:ph idx="1"/>
          </p:nvPr>
        </p:nvSpPr>
        <p:spPr/>
        <p:txBody>
          <a:bodyPr>
            <a:normAutofit lnSpcReduction="10000"/>
          </a:bodyPr>
          <a:lstStyle/>
          <a:p>
            <a:pPr marL="0" indent="0">
              <a:buNone/>
            </a:pPr>
            <a:r>
              <a:rPr lang="en-US" sz="3600" dirty="0"/>
              <a:t>In calling God “indolent”, I am not denying that He has done amazing things for us. I’m simply asking that we stop focusing on what God </a:t>
            </a:r>
            <a:r>
              <a:rPr lang="en-US" sz="3600" b="1" dirty="0"/>
              <a:t>hasn’t done</a:t>
            </a:r>
            <a:r>
              <a:rPr lang="en-US" sz="3600" dirty="0"/>
              <a:t>.</a:t>
            </a:r>
          </a:p>
          <a:p>
            <a:pPr marL="0" indent="0">
              <a:buNone/>
            </a:pPr>
            <a:r>
              <a:rPr lang="en-US" sz="3600" dirty="0"/>
              <a:t>God showers good things on all of us daily, most of which we take for granted.</a:t>
            </a:r>
          </a:p>
          <a:p>
            <a:pPr marL="0" indent="0">
              <a:buNone/>
            </a:pPr>
            <a:r>
              <a:rPr lang="en-US" sz="3600" dirty="0"/>
              <a:t>In addition, He took the extraordinary step of assuming our human nature, becoming a man (Jesus), living and dying in great shame and pain, to overcome our separation from Him.</a:t>
            </a:r>
          </a:p>
        </p:txBody>
      </p:sp>
    </p:spTree>
    <p:extLst>
      <p:ext uri="{BB962C8B-B14F-4D97-AF65-F5344CB8AC3E}">
        <p14:creationId xmlns:p14="http://schemas.microsoft.com/office/powerpoint/2010/main" val="213822764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86D9D-1E30-4844-BDB4-CAD3847D285E}"/>
              </a:ext>
            </a:extLst>
          </p:cNvPr>
          <p:cNvSpPr>
            <a:spLocks noGrp="1"/>
          </p:cNvSpPr>
          <p:nvPr>
            <p:ph type="title"/>
          </p:nvPr>
        </p:nvSpPr>
        <p:spPr/>
        <p:txBody>
          <a:bodyPr/>
          <a:lstStyle/>
          <a:p>
            <a:r>
              <a:rPr lang="en-US" dirty="0"/>
              <a:t>9. How can suffering have any positive meaning?</a:t>
            </a:r>
          </a:p>
        </p:txBody>
      </p:sp>
      <p:sp>
        <p:nvSpPr>
          <p:cNvPr id="3" name="Content Placeholder 2">
            <a:extLst>
              <a:ext uri="{FF2B5EF4-FFF2-40B4-BE49-F238E27FC236}">
                <a16:creationId xmlns:a16="http://schemas.microsoft.com/office/drawing/2014/main" id="{FBFD6361-86C6-3D45-BF06-8D35F3B42E84}"/>
              </a:ext>
            </a:extLst>
          </p:cNvPr>
          <p:cNvSpPr>
            <a:spLocks noGrp="1"/>
          </p:cNvSpPr>
          <p:nvPr>
            <p:ph idx="1"/>
          </p:nvPr>
        </p:nvSpPr>
        <p:spPr>
          <a:xfrm>
            <a:off x="838200" y="2043340"/>
            <a:ext cx="10515600" cy="4351338"/>
          </a:xfrm>
        </p:spPr>
        <p:txBody>
          <a:bodyPr>
            <a:normAutofit/>
          </a:bodyPr>
          <a:lstStyle/>
          <a:p>
            <a:pPr marL="0" indent="0">
              <a:buNone/>
            </a:pPr>
            <a:endParaRPr lang="en-US" dirty="0"/>
          </a:p>
          <a:p>
            <a:endParaRPr lang="en-US" dirty="0"/>
          </a:p>
        </p:txBody>
      </p:sp>
      <p:pic>
        <p:nvPicPr>
          <p:cNvPr id="5" name="Picture 4">
            <a:extLst>
              <a:ext uri="{FF2B5EF4-FFF2-40B4-BE49-F238E27FC236}">
                <a16:creationId xmlns:a16="http://schemas.microsoft.com/office/drawing/2014/main" id="{72D3839D-07BF-7941-B6FD-6E895788D6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0557" y="2538569"/>
            <a:ext cx="2315272" cy="3360879"/>
          </a:xfrm>
          <a:prstGeom prst="rect">
            <a:avLst/>
          </a:prstGeom>
        </p:spPr>
      </p:pic>
    </p:spTree>
    <p:extLst>
      <p:ext uri="{BB962C8B-B14F-4D97-AF65-F5344CB8AC3E}">
        <p14:creationId xmlns:p14="http://schemas.microsoft.com/office/powerpoint/2010/main" val="2429586800"/>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86D9D-1E30-4844-BDB4-CAD3847D285E}"/>
              </a:ext>
            </a:extLst>
          </p:cNvPr>
          <p:cNvSpPr>
            <a:spLocks noGrp="1"/>
          </p:cNvSpPr>
          <p:nvPr>
            <p:ph type="title"/>
          </p:nvPr>
        </p:nvSpPr>
        <p:spPr/>
        <p:txBody>
          <a:bodyPr/>
          <a:lstStyle/>
          <a:p>
            <a:r>
              <a:rPr lang="en-US" dirty="0"/>
              <a:t>9. How can suffering have any positive meaning?</a:t>
            </a:r>
          </a:p>
        </p:txBody>
      </p:sp>
      <p:sp>
        <p:nvSpPr>
          <p:cNvPr id="3" name="Content Placeholder 2">
            <a:extLst>
              <a:ext uri="{FF2B5EF4-FFF2-40B4-BE49-F238E27FC236}">
                <a16:creationId xmlns:a16="http://schemas.microsoft.com/office/drawing/2014/main" id="{FBFD6361-86C6-3D45-BF06-8D35F3B42E84}"/>
              </a:ext>
            </a:extLst>
          </p:cNvPr>
          <p:cNvSpPr>
            <a:spLocks noGrp="1"/>
          </p:cNvSpPr>
          <p:nvPr>
            <p:ph idx="1"/>
          </p:nvPr>
        </p:nvSpPr>
        <p:spPr>
          <a:xfrm>
            <a:off x="838200" y="2043340"/>
            <a:ext cx="10515600" cy="4351338"/>
          </a:xfrm>
        </p:spPr>
        <p:txBody>
          <a:bodyPr>
            <a:normAutofit/>
          </a:bodyPr>
          <a:lstStyle/>
          <a:p>
            <a:pPr marL="0" indent="0">
              <a:buNone/>
            </a:pPr>
            <a:r>
              <a:rPr lang="en-US" sz="3600" dirty="0"/>
              <a:t>God conquered evil through suffering---the suffering of His Son, Jesus, on the Cross. </a:t>
            </a:r>
          </a:p>
          <a:p>
            <a:pPr marL="0" indent="0">
              <a:buNone/>
            </a:pPr>
            <a:r>
              <a:rPr lang="en-US" sz="3600" dirty="0"/>
              <a:t>We can participate in God’s warfare with evil through patiently enduring suffering and by acting compassionately</a:t>
            </a:r>
            <a:r>
              <a:rPr lang="en-US" dirty="0"/>
              <a:t>. </a:t>
            </a:r>
          </a:p>
          <a:p>
            <a:pPr marL="0" indent="0">
              <a:buNone/>
            </a:pPr>
            <a:r>
              <a:rPr lang="en-US" sz="3600" dirty="0"/>
              <a:t>We can have hope for eternal life, free from pain and suffering, in which we and others can enjoy the fruits of our current struggles.</a:t>
            </a:r>
          </a:p>
          <a:p>
            <a:pPr marL="0" indent="0">
              <a:buNone/>
            </a:pPr>
            <a:endParaRPr lang="en-US" dirty="0"/>
          </a:p>
          <a:p>
            <a:endParaRPr lang="en-US" dirty="0"/>
          </a:p>
        </p:txBody>
      </p:sp>
    </p:spTree>
    <p:extLst>
      <p:ext uri="{BB962C8B-B14F-4D97-AF65-F5344CB8AC3E}">
        <p14:creationId xmlns:p14="http://schemas.microsoft.com/office/powerpoint/2010/main" val="330476163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B7603E1-864D-E842-9470-2657F5C55900}"/>
              </a:ext>
            </a:extLst>
          </p:cNvPr>
          <p:cNvSpPr>
            <a:spLocks noGrp="1" noChangeArrowheads="1"/>
          </p:cNvSpPr>
          <p:nvPr>
            <p:ph type="title"/>
          </p:nvPr>
        </p:nvSpPr>
        <p:spPr>
          <a:xfrm>
            <a:off x="1828800" y="250372"/>
            <a:ext cx="7620000" cy="1066800"/>
          </a:xfrm>
        </p:spPr>
        <p:txBody>
          <a:bodyPr/>
          <a:lstStyle/>
          <a:p>
            <a:r>
              <a:rPr lang="en-US" altLang="en-US" dirty="0"/>
              <a:t>The Lucretian Problem of evil</a:t>
            </a:r>
          </a:p>
        </p:txBody>
      </p:sp>
      <p:sp>
        <p:nvSpPr>
          <p:cNvPr id="34819" name="Rectangle 3">
            <a:extLst>
              <a:ext uri="{FF2B5EF4-FFF2-40B4-BE49-F238E27FC236}">
                <a16:creationId xmlns:a16="http://schemas.microsoft.com/office/drawing/2014/main" id="{01DFF7AE-292B-4B46-881D-B3C2EF66CF84}"/>
              </a:ext>
            </a:extLst>
          </p:cNvPr>
          <p:cNvSpPr>
            <a:spLocks noGrp="1" noChangeArrowheads="1"/>
          </p:cNvSpPr>
          <p:nvPr>
            <p:ph type="body" idx="1"/>
          </p:nvPr>
        </p:nvSpPr>
        <p:spPr>
          <a:xfrm>
            <a:off x="1828800" y="1807028"/>
            <a:ext cx="8382000" cy="4822371"/>
          </a:xfrm>
        </p:spPr>
        <p:txBody>
          <a:bodyPr/>
          <a:lstStyle/>
          <a:p>
            <a:endParaRPr lang="en-US" sz="2000" dirty="0">
              <a:latin typeface="Geneva" panose="020B0503030404040204" pitchFamily="34" charset="0"/>
            </a:endParaRPr>
          </a:p>
          <a:p>
            <a:pPr>
              <a:lnSpc>
                <a:spcPct val="90000"/>
              </a:lnSpc>
            </a:pPr>
            <a:endParaRPr lang="en-US" altLang="en-US" sz="2000" dirty="0"/>
          </a:p>
        </p:txBody>
      </p:sp>
      <p:pic>
        <p:nvPicPr>
          <p:cNvPr id="3" name="Picture 2">
            <a:extLst>
              <a:ext uri="{FF2B5EF4-FFF2-40B4-BE49-F238E27FC236}">
                <a16:creationId xmlns:a16="http://schemas.microsoft.com/office/drawing/2014/main" id="{102E7F75-5799-E14A-B5B7-A2492E4468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0244" y="1807028"/>
            <a:ext cx="6088566" cy="4381923"/>
          </a:xfrm>
          <a:prstGeom prst="rect">
            <a:avLst/>
          </a:prstGeom>
        </p:spPr>
      </p:pic>
    </p:spTree>
    <p:extLst>
      <p:ext uri="{BB962C8B-B14F-4D97-AF65-F5344CB8AC3E}">
        <p14:creationId xmlns:p14="http://schemas.microsoft.com/office/powerpoint/2010/main" val="2573045211"/>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B7603E1-864D-E842-9470-2657F5C55900}"/>
              </a:ext>
            </a:extLst>
          </p:cNvPr>
          <p:cNvSpPr>
            <a:spLocks noGrp="1" noChangeArrowheads="1"/>
          </p:cNvSpPr>
          <p:nvPr>
            <p:ph type="title"/>
          </p:nvPr>
        </p:nvSpPr>
        <p:spPr>
          <a:xfrm>
            <a:off x="1828800" y="250372"/>
            <a:ext cx="7620000" cy="1066800"/>
          </a:xfrm>
        </p:spPr>
        <p:txBody>
          <a:bodyPr/>
          <a:lstStyle/>
          <a:p>
            <a:r>
              <a:rPr lang="en-US" altLang="en-US" dirty="0"/>
              <a:t>The Lucretian Problem of evil</a:t>
            </a:r>
          </a:p>
        </p:txBody>
      </p:sp>
      <p:sp>
        <p:nvSpPr>
          <p:cNvPr id="34819" name="Rectangle 3">
            <a:extLst>
              <a:ext uri="{FF2B5EF4-FFF2-40B4-BE49-F238E27FC236}">
                <a16:creationId xmlns:a16="http://schemas.microsoft.com/office/drawing/2014/main" id="{01DFF7AE-292B-4B46-881D-B3C2EF66CF84}"/>
              </a:ext>
            </a:extLst>
          </p:cNvPr>
          <p:cNvSpPr>
            <a:spLocks noGrp="1" noChangeArrowheads="1"/>
          </p:cNvSpPr>
          <p:nvPr>
            <p:ph type="body" idx="1"/>
          </p:nvPr>
        </p:nvSpPr>
        <p:spPr>
          <a:xfrm>
            <a:off x="1828800" y="1807028"/>
            <a:ext cx="8382000" cy="4822371"/>
          </a:xfrm>
        </p:spPr>
        <p:txBody>
          <a:bodyPr/>
          <a:lstStyle/>
          <a:p>
            <a:pPr>
              <a:spcBef>
                <a:spcPts val="1200"/>
              </a:spcBef>
              <a:buNone/>
            </a:pPr>
            <a:r>
              <a:rPr lang="en-US" altLang="en-US" dirty="0"/>
              <a:t>1. If God exists, then God is wholly good and omnipotent.</a:t>
            </a:r>
          </a:p>
          <a:p>
            <a:pPr>
              <a:lnSpc>
                <a:spcPct val="90000"/>
              </a:lnSpc>
              <a:buFontTx/>
              <a:buNone/>
            </a:pPr>
            <a:r>
              <a:rPr lang="en-US" altLang="en-US" dirty="0"/>
              <a:t>2. A wholly good God would want to actualize the best possible world.</a:t>
            </a:r>
          </a:p>
          <a:p>
            <a:pPr>
              <a:lnSpc>
                <a:spcPct val="90000"/>
              </a:lnSpc>
              <a:buFontTx/>
              <a:buNone/>
            </a:pPr>
            <a:r>
              <a:rPr lang="en-US" altLang="en-US" dirty="0"/>
              <a:t>3. The best possible world would be a world devoid of bad things.</a:t>
            </a:r>
          </a:p>
          <a:p>
            <a:pPr>
              <a:lnSpc>
                <a:spcPct val="90000"/>
              </a:lnSpc>
              <a:buFontTx/>
              <a:buNone/>
            </a:pPr>
            <a:r>
              <a:rPr lang="en-US" altLang="en-US" dirty="0"/>
              <a:t>4. An omnipotent God could actualize any world.</a:t>
            </a:r>
          </a:p>
          <a:p>
            <a:pPr>
              <a:lnSpc>
                <a:spcPct val="90000"/>
              </a:lnSpc>
              <a:buFontTx/>
              <a:buNone/>
            </a:pPr>
            <a:r>
              <a:rPr lang="en-US" altLang="en-US" dirty="0"/>
              <a:t>5. Bad things exist.</a:t>
            </a:r>
          </a:p>
          <a:p>
            <a:pPr marL="0" indent="0">
              <a:buNone/>
            </a:pPr>
            <a:r>
              <a:rPr lang="en-US" sz="3600" dirty="0"/>
              <a:t>∴ </a:t>
            </a:r>
            <a:r>
              <a:rPr lang="en-US" altLang="en-US" sz="3600" dirty="0"/>
              <a:t>God does not exist.</a:t>
            </a:r>
          </a:p>
          <a:p>
            <a:endParaRPr lang="en-US" sz="2000" dirty="0">
              <a:latin typeface="Geneva" panose="020B0503030404040204" pitchFamily="34" charset="0"/>
            </a:endParaRPr>
          </a:p>
          <a:p>
            <a:pPr>
              <a:lnSpc>
                <a:spcPct val="90000"/>
              </a:lnSpc>
            </a:pPr>
            <a:endParaRPr lang="en-US" altLang="en-US" sz="2000" dirty="0"/>
          </a:p>
        </p:txBody>
      </p:sp>
    </p:spTree>
    <p:extLst>
      <p:ext uri="{BB962C8B-B14F-4D97-AF65-F5344CB8AC3E}">
        <p14:creationId xmlns:p14="http://schemas.microsoft.com/office/powerpoint/2010/main" val="236291351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BC761212-57AB-3343-8C99-4CD82409B64F}"/>
              </a:ext>
            </a:extLst>
          </p:cNvPr>
          <p:cNvSpPr>
            <a:spLocks noGrp="1" noChangeArrowheads="1"/>
          </p:cNvSpPr>
          <p:nvPr>
            <p:ph type="title"/>
          </p:nvPr>
        </p:nvSpPr>
        <p:spPr/>
        <p:txBody>
          <a:bodyPr/>
          <a:lstStyle/>
          <a:p>
            <a:r>
              <a:rPr lang="en-US" altLang="en-US"/>
              <a:t>Responses</a:t>
            </a:r>
          </a:p>
        </p:txBody>
      </p:sp>
      <p:sp>
        <p:nvSpPr>
          <p:cNvPr id="35843" name="Rectangle 3">
            <a:extLst>
              <a:ext uri="{FF2B5EF4-FFF2-40B4-BE49-F238E27FC236}">
                <a16:creationId xmlns:a16="http://schemas.microsoft.com/office/drawing/2014/main" id="{616BA262-7CE7-0D46-8E91-4C11654F4584}"/>
              </a:ext>
            </a:extLst>
          </p:cNvPr>
          <p:cNvSpPr>
            <a:spLocks noGrp="1" noChangeArrowheads="1"/>
          </p:cNvSpPr>
          <p:nvPr>
            <p:ph type="body" idx="1"/>
          </p:nvPr>
        </p:nvSpPr>
        <p:spPr>
          <a:xfrm>
            <a:off x="1023257" y="1690688"/>
            <a:ext cx="7848600" cy="4419600"/>
          </a:xfrm>
        </p:spPr>
        <p:txBody>
          <a:bodyPr>
            <a:noAutofit/>
          </a:bodyPr>
          <a:lstStyle/>
          <a:p>
            <a:pPr>
              <a:lnSpc>
                <a:spcPct val="90000"/>
              </a:lnSpc>
            </a:pPr>
            <a:r>
              <a:rPr lang="en-US" altLang="en-US" dirty="0"/>
              <a:t>Premises 2, 3,  and 4 are all probably wrong.</a:t>
            </a:r>
          </a:p>
          <a:p>
            <a:pPr>
              <a:lnSpc>
                <a:spcPct val="90000"/>
              </a:lnSpc>
            </a:pPr>
            <a:r>
              <a:rPr lang="en-US" altLang="en-US" dirty="0"/>
              <a:t>There was no such thing as the “best possible world”. God needed no reason to create a sub-par (imperfect) world. Contra premise (2)</a:t>
            </a:r>
          </a:p>
          <a:p>
            <a:pPr>
              <a:lnSpc>
                <a:spcPct val="90000"/>
              </a:lnSpc>
            </a:pPr>
            <a:r>
              <a:rPr lang="en-US" altLang="en-US" dirty="0"/>
              <a:t>Maybe God created many worlds, some with evil, some without. Contra premise (3)</a:t>
            </a:r>
          </a:p>
          <a:p>
            <a:pPr>
              <a:lnSpc>
                <a:spcPct val="90000"/>
              </a:lnSpc>
            </a:pPr>
            <a:r>
              <a:rPr lang="en-US" altLang="en-US" dirty="0"/>
              <a:t>There are things even an omnipotent God cannot do: such as control the free will of rational creatures. Contra premise (4)</a:t>
            </a:r>
          </a:p>
        </p:txBody>
      </p:sp>
    </p:spTree>
    <p:extLst>
      <p:ext uri="{BB962C8B-B14F-4D97-AF65-F5344CB8AC3E}">
        <p14:creationId xmlns:p14="http://schemas.microsoft.com/office/powerpoint/2010/main" val="70355377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BA37FC31-8B24-CB47-978C-6CFD88D3B67D}"/>
              </a:ext>
            </a:extLst>
          </p:cNvPr>
          <p:cNvSpPr>
            <a:spLocks noGrp="1" noChangeArrowheads="1"/>
          </p:cNvSpPr>
          <p:nvPr>
            <p:ph type="title"/>
          </p:nvPr>
        </p:nvSpPr>
        <p:spPr/>
        <p:txBody>
          <a:bodyPr/>
          <a:lstStyle/>
          <a:p>
            <a:r>
              <a:rPr lang="en-US" altLang="en-US" dirty="0"/>
              <a:t>The Principle of Analogy</a:t>
            </a:r>
          </a:p>
        </p:txBody>
      </p:sp>
      <p:sp>
        <p:nvSpPr>
          <p:cNvPr id="36867" name="Rectangle 3">
            <a:extLst>
              <a:ext uri="{FF2B5EF4-FFF2-40B4-BE49-F238E27FC236}">
                <a16:creationId xmlns:a16="http://schemas.microsoft.com/office/drawing/2014/main" id="{B320FF43-3175-F346-98EF-816DFC08E959}"/>
              </a:ext>
            </a:extLst>
          </p:cNvPr>
          <p:cNvSpPr>
            <a:spLocks noGrp="1" noChangeArrowheads="1"/>
          </p:cNvSpPr>
          <p:nvPr>
            <p:ph type="body" idx="1"/>
          </p:nvPr>
        </p:nvSpPr>
        <p:spPr/>
        <p:txBody>
          <a:bodyPr/>
          <a:lstStyle/>
          <a:p>
            <a:pPr>
              <a:lnSpc>
                <a:spcPct val="90000"/>
              </a:lnSpc>
              <a:buFontTx/>
              <a:buNone/>
            </a:pPr>
            <a:r>
              <a:rPr lang="en-US" altLang="en-US" sz="3600" dirty="0"/>
              <a:t>God is infinite, we are finite. </a:t>
            </a:r>
          </a:p>
          <a:p>
            <a:pPr>
              <a:lnSpc>
                <a:spcPct val="90000"/>
              </a:lnSpc>
              <a:buFontTx/>
              <a:buNone/>
            </a:pPr>
            <a:r>
              <a:rPr lang="en-US" altLang="en-US" sz="3600" b="1" dirty="0"/>
              <a:t>Goodness</a:t>
            </a:r>
            <a:r>
              <a:rPr lang="en-US" altLang="en-US" sz="3600" dirty="0"/>
              <a:t> has a different operational meaning in these two domains.</a:t>
            </a:r>
          </a:p>
          <a:p>
            <a:pPr lvl="1">
              <a:lnSpc>
                <a:spcPct val="90000"/>
              </a:lnSpc>
            </a:pPr>
            <a:r>
              <a:rPr lang="en-US" altLang="en-US" sz="3600" dirty="0"/>
              <a:t>When God's action is similar to ours (making promises, or in the Incarnation), we can apply moral standards with confidence.</a:t>
            </a:r>
          </a:p>
          <a:p>
            <a:pPr lvl="1">
              <a:lnSpc>
                <a:spcPct val="90000"/>
              </a:lnSpc>
            </a:pPr>
            <a:r>
              <a:rPr lang="en-US" altLang="en-US" sz="3600" dirty="0"/>
              <a:t>When radically dissimilar (e.g., creation </a:t>
            </a:r>
            <a:r>
              <a:rPr lang="en-US" altLang="en-US" sz="3600" i="1" dirty="0"/>
              <a:t>ex nihilo</a:t>
            </a:r>
            <a:r>
              <a:rPr lang="en-US" altLang="en-US" sz="3600" dirty="0"/>
              <a:t>), we cannot.</a:t>
            </a:r>
          </a:p>
          <a:p>
            <a:pPr>
              <a:lnSpc>
                <a:spcPct val="90000"/>
              </a:lnSpc>
            </a:pPr>
            <a:endParaRPr lang="en-US" altLang="en-US" sz="2400" dirty="0"/>
          </a:p>
        </p:txBody>
      </p:sp>
    </p:spTree>
    <p:extLst>
      <p:ext uri="{BB962C8B-B14F-4D97-AF65-F5344CB8AC3E}">
        <p14:creationId xmlns:p14="http://schemas.microsoft.com/office/powerpoint/2010/main" val="195690753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638379E-DB6A-434F-A0FB-915D086D2B0A}"/>
              </a:ext>
            </a:extLst>
          </p:cNvPr>
          <p:cNvSpPr>
            <a:spLocks noGrp="1" noChangeArrowheads="1"/>
          </p:cNvSpPr>
          <p:nvPr>
            <p:ph type="title"/>
          </p:nvPr>
        </p:nvSpPr>
        <p:spPr>
          <a:xfrm>
            <a:off x="1458686" y="283029"/>
            <a:ext cx="8523514" cy="1164771"/>
          </a:xfrm>
        </p:spPr>
        <p:txBody>
          <a:bodyPr/>
          <a:lstStyle/>
          <a:p>
            <a:r>
              <a:rPr lang="en-US" altLang="en-US" dirty="0"/>
              <a:t>In summary</a:t>
            </a:r>
          </a:p>
        </p:txBody>
      </p:sp>
      <p:sp>
        <p:nvSpPr>
          <p:cNvPr id="37891" name="Rectangle 3">
            <a:extLst>
              <a:ext uri="{FF2B5EF4-FFF2-40B4-BE49-F238E27FC236}">
                <a16:creationId xmlns:a16="http://schemas.microsoft.com/office/drawing/2014/main" id="{01E7A096-1255-3340-881D-2FA30E2FA981}"/>
              </a:ext>
            </a:extLst>
          </p:cNvPr>
          <p:cNvSpPr>
            <a:spLocks noGrp="1" noChangeArrowheads="1"/>
          </p:cNvSpPr>
          <p:nvPr>
            <p:ph type="body" idx="1"/>
          </p:nvPr>
        </p:nvSpPr>
        <p:spPr>
          <a:xfrm>
            <a:off x="1458686" y="1447800"/>
            <a:ext cx="8523514" cy="5105400"/>
          </a:xfrm>
        </p:spPr>
        <p:txBody>
          <a:bodyPr/>
          <a:lstStyle/>
          <a:p>
            <a:pPr>
              <a:lnSpc>
                <a:spcPct val="90000"/>
              </a:lnSpc>
            </a:pPr>
            <a:r>
              <a:rPr lang="en-US" altLang="en-US" dirty="0"/>
              <a:t>Self-imposed constraints. God may have placed Himself under fixed constraints, such as binding policies of non-interference. </a:t>
            </a:r>
          </a:p>
          <a:p>
            <a:pPr>
              <a:lnSpc>
                <a:spcPct val="90000"/>
              </a:lnSpc>
            </a:pPr>
            <a:r>
              <a:rPr lang="en-US" altLang="en-US" dirty="0"/>
              <a:t>There is no best possible world, given God’s infinity. He is necessarily “indolent.”</a:t>
            </a:r>
          </a:p>
          <a:p>
            <a:pPr>
              <a:lnSpc>
                <a:spcPct val="90000"/>
              </a:lnSpc>
            </a:pPr>
            <a:r>
              <a:rPr lang="en-US" altLang="en-US" dirty="0"/>
              <a:t>Fragility of personal identity.  If God had made a better world, then (as a matter of logical necessity) </a:t>
            </a:r>
            <a:r>
              <a:rPr lang="en-US" altLang="en-US" i="1" dirty="0"/>
              <a:t>we </a:t>
            </a:r>
            <a:r>
              <a:rPr lang="en-US" altLang="en-US" dirty="0"/>
              <a:t>wouldn't have been in it. So, God exhibited no lack of love </a:t>
            </a:r>
            <a:r>
              <a:rPr lang="en-US" altLang="en-US" i="1" dirty="0"/>
              <a:t>for us</a:t>
            </a:r>
            <a:r>
              <a:rPr lang="en-US" altLang="en-US" dirty="0"/>
              <a:t> in not making that better world.</a:t>
            </a:r>
          </a:p>
          <a:p>
            <a:pPr>
              <a:lnSpc>
                <a:spcPct val="90000"/>
              </a:lnSpc>
            </a:pPr>
            <a:r>
              <a:rPr lang="en-US" altLang="en-US" dirty="0"/>
              <a:t>Apart from Jesus, there is no compelling evidence of God's love. Jesus transposes God’s character into the human key.</a:t>
            </a:r>
          </a:p>
          <a:p>
            <a:pPr>
              <a:lnSpc>
                <a:spcPct val="90000"/>
              </a:lnSpc>
            </a:pPr>
            <a:endParaRPr lang="en-US" altLang="en-US" sz="1800" b="1" dirty="0"/>
          </a:p>
        </p:txBody>
      </p:sp>
    </p:spTree>
    <p:extLst>
      <p:ext uri="{BB962C8B-B14F-4D97-AF65-F5344CB8AC3E}">
        <p14:creationId xmlns:p14="http://schemas.microsoft.com/office/powerpoint/2010/main" val="4576243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2E51-73C2-6448-BCB6-547BCFC54C85}"/>
              </a:ext>
            </a:extLst>
          </p:cNvPr>
          <p:cNvSpPr>
            <a:spLocks noGrp="1"/>
          </p:cNvSpPr>
          <p:nvPr>
            <p:ph type="title"/>
          </p:nvPr>
        </p:nvSpPr>
        <p:spPr/>
        <p:txBody>
          <a:bodyPr/>
          <a:lstStyle/>
          <a:p>
            <a:r>
              <a:rPr lang="en-US" dirty="0"/>
              <a:t>1. Why didn’t God create a world full of happiness and devoid of pain?</a:t>
            </a:r>
          </a:p>
        </p:txBody>
      </p:sp>
      <p:sp>
        <p:nvSpPr>
          <p:cNvPr id="3" name="Content Placeholder 2">
            <a:extLst>
              <a:ext uri="{FF2B5EF4-FFF2-40B4-BE49-F238E27FC236}">
                <a16:creationId xmlns:a16="http://schemas.microsoft.com/office/drawing/2014/main" id="{7671D3E7-3B0E-2747-8B99-2AA7963B6E75}"/>
              </a:ext>
            </a:extLst>
          </p:cNvPr>
          <p:cNvSpPr>
            <a:spLocks noGrp="1"/>
          </p:cNvSpPr>
          <p:nvPr>
            <p:ph idx="1"/>
          </p:nvPr>
        </p:nvSpPr>
        <p:spPr>
          <a:xfrm>
            <a:off x="838200" y="2329543"/>
            <a:ext cx="10515600" cy="3847420"/>
          </a:xfrm>
        </p:spPr>
        <p:txBody>
          <a:bodyPr>
            <a:noAutofit/>
          </a:bodyPr>
          <a:lstStyle/>
          <a:p>
            <a:pPr marL="0" indent="0">
              <a:buNone/>
            </a:pPr>
            <a:r>
              <a:rPr lang="en-US" sz="3600" dirty="0"/>
              <a:t>The question presupposes that God is aiming at a certain global outcome.</a:t>
            </a:r>
          </a:p>
          <a:p>
            <a:pPr marL="0" indent="0">
              <a:buNone/>
            </a:pPr>
            <a:r>
              <a:rPr lang="en-US" sz="3600" dirty="0"/>
              <a:t>God is not a total utility (happiness) maximizer. </a:t>
            </a:r>
          </a:p>
          <a:p>
            <a:pPr marL="0" indent="0">
              <a:buNone/>
            </a:pPr>
            <a:r>
              <a:rPr lang="en-US" sz="3600" dirty="0"/>
              <a:t>He is a God of love (</a:t>
            </a:r>
            <a:r>
              <a:rPr lang="en-US" sz="3600" i="1" dirty="0"/>
              <a:t>agape</a:t>
            </a:r>
            <a:r>
              <a:rPr lang="en-US" sz="3600" dirty="0"/>
              <a:t>), caring about individuals, not aggregate  quantities. He loves all His creatures as </a:t>
            </a:r>
            <a:r>
              <a:rPr lang="en-US" sz="3600" b="1" dirty="0"/>
              <a:t>individuals</a:t>
            </a:r>
            <a:r>
              <a:rPr lang="en-US" sz="3600" dirty="0"/>
              <a:t>, not as part of the whole. </a:t>
            </a:r>
          </a:p>
        </p:txBody>
      </p:sp>
    </p:spTree>
    <p:extLst>
      <p:ext uri="{BB962C8B-B14F-4D97-AF65-F5344CB8AC3E}">
        <p14:creationId xmlns:p14="http://schemas.microsoft.com/office/powerpoint/2010/main" val="28570790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E96B3-6E78-FF4C-8EF8-A4D65AAE0D73}"/>
              </a:ext>
            </a:extLst>
          </p:cNvPr>
          <p:cNvSpPr>
            <a:spLocks noGrp="1"/>
          </p:cNvSpPr>
          <p:nvPr>
            <p:ph type="title"/>
          </p:nvPr>
        </p:nvSpPr>
        <p:spPr/>
        <p:txBody>
          <a:bodyPr/>
          <a:lstStyle/>
          <a:p>
            <a:r>
              <a:rPr lang="en-US" dirty="0"/>
              <a:t>In summary: Our response</a:t>
            </a:r>
          </a:p>
        </p:txBody>
      </p:sp>
      <p:sp>
        <p:nvSpPr>
          <p:cNvPr id="3" name="Content Placeholder 2">
            <a:extLst>
              <a:ext uri="{FF2B5EF4-FFF2-40B4-BE49-F238E27FC236}">
                <a16:creationId xmlns:a16="http://schemas.microsoft.com/office/drawing/2014/main" id="{B408EA20-CFF1-0043-953A-F3BEA9B6B2FC}"/>
              </a:ext>
            </a:extLst>
          </p:cNvPr>
          <p:cNvSpPr>
            <a:spLocks noGrp="1"/>
          </p:cNvSpPr>
          <p:nvPr>
            <p:ph idx="1"/>
          </p:nvPr>
        </p:nvSpPr>
        <p:spPr/>
        <p:txBody>
          <a:bodyPr/>
          <a:lstStyle/>
          <a:p>
            <a:r>
              <a:rPr lang="en-US" dirty="0"/>
              <a:t>Human death and suffering were not part of God’s original creation. They resulted from humanity’s rebellion.</a:t>
            </a:r>
          </a:p>
          <a:p>
            <a:r>
              <a:rPr lang="en-US" dirty="0"/>
              <a:t>Jesus’ passion and death gives meaning to all suffering. Jesus become human to reach us in our wickedness. This required Him to suffer at our hands, in order to reveal both our wickedness and His grace.</a:t>
            </a:r>
          </a:p>
          <a:p>
            <a:r>
              <a:rPr lang="en-US" dirty="0"/>
              <a:t>By bearing suffering patiently, and by working to relieve the suffering of others, we unite ourselves with Jesus’ sacrifice.</a:t>
            </a:r>
          </a:p>
          <a:p>
            <a:r>
              <a:rPr lang="en-US" dirty="0"/>
              <a:t>We look forward to an eternal world, in which our struggles will be rewarded, by an unimaginably great surplus.</a:t>
            </a:r>
          </a:p>
        </p:txBody>
      </p:sp>
    </p:spTree>
    <p:extLst>
      <p:ext uri="{BB962C8B-B14F-4D97-AF65-F5344CB8AC3E}">
        <p14:creationId xmlns:p14="http://schemas.microsoft.com/office/powerpoint/2010/main" val="12104491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D00F46-F188-EB44-B0C5-127BB8332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4250" y="0"/>
            <a:ext cx="5143500" cy="6858000"/>
          </a:xfrm>
          <a:prstGeom prst="rect">
            <a:avLst/>
          </a:prstGeom>
        </p:spPr>
      </p:pic>
    </p:spTree>
    <p:extLst>
      <p:ext uri="{BB962C8B-B14F-4D97-AF65-F5344CB8AC3E}">
        <p14:creationId xmlns:p14="http://schemas.microsoft.com/office/powerpoint/2010/main" val="2988716650"/>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6F331-E751-F740-ADEC-92D09C300B73}"/>
              </a:ext>
            </a:extLst>
          </p:cNvPr>
          <p:cNvSpPr>
            <a:spLocks noGrp="1"/>
          </p:cNvSpPr>
          <p:nvPr>
            <p:ph type="title"/>
          </p:nvPr>
        </p:nvSpPr>
        <p:spPr/>
        <p:txBody>
          <a:bodyPr/>
          <a:lstStyle/>
          <a:p>
            <a:r>
              <a:rPr lang="en-US" dirty="0"/>
              <a:t>2. Why doesn’t God intervene to prevent the suffering of the individual creatures He loves?</a:t>
            </a:r>
          </a:p>
        </p:txBody>
      </p:sp>
      <p:pic>
        <p:nvPicPr>
          <p:cNvPr id="5" name="Content Placeholder 4">
            <a:extLst>
              <a:ext uri="{FF2B5EF4-FFF2-40B4-BE49-F238E27FC236}">
                <a16:creationId xmlns:a16="http://schemas.microsoft.com/office/drawing/2014/main" id="{B09222BB-4AFD-2846-84A4-87AEEB22D01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4058" y="2521187"/>
            <a:ext cx="6155473" cy="3814660"/>
          </a:xfrm>
        </p:spPr>
      </p:pic>
    </p:spTree>
    <p:extLst>
      <p:ext uri="{BB962C8B-B14F-4D97-AF65-F5344CB8AC3E}">
        <p14:creationId xmlns:p14="http://schemas.microsoft.com/office/powerpoint/2010/main" val="2232783367"/>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6F331-E751-F740-ADEC-92D09C300B73}"/>
              </a:ext>
            </a:extLst>
          </p:cNvPr>
          <p:cNvSpPr>
            <a:spLocks noGrp="1"/>
          </p:cNvSpPr>
          <p:nvPr>
            <p:ph type="title"/>
          </p:nvPr>
        </p:nvSpPr>
        <p:spPr/>
        <p:txBody>
          <a:bodyPr/>
          <a:lstStyle/>
          <a:p>
            <a:r>
              <a:rPr lang="en-US" dirty="0"/>
              <a:t>2. Why doesn’t God intervene to prevent the suffering of the individual creatures He loves?</a:t>
            </a:r>
          </a:p>
        </p:txBody>
      </p:sp>
      <p:sp>
        <p:nvSpPr>
          <p:cNvPr id="3" name="Content Placeholder 2">
            <a:extLst>
              <a:ext uri="{FF2B5EF4-FFF2-40B4-BE49-F238E27FC236}">
                <a16:creationId xmlns:a16="http://schemas.microsoft.com/office/drawing/2014/main" id="{26976719-6775-8747-90A9-017E930D0D0C}"/>
              </a:ext>
            </a:extLst>
          </p:cNvPr>
          <p:cNvSpPr>
            <a:spLocks noGrp="1"/>
          </p:cNvSpPr>
          <p:nvPr>
            <p:ph idx="1"/>
          </p:nvPr>
        </p:nvSpPr>
        <p:spPr>
          <a:xfrm>
            <a:off x="838200" y="2057400"/>
            <a:ext cx="10515600" cy="4315506"/>
          </a:xfrm>
        </p:spPr>
        <p:txBody>
          <a:bodyPr>
            <a:normAutofit/>
          </a:bodyPr>
          <a:lstStyle/>
          <a:p>
            <a:pPr marL="0" indent="0">
              <a:buNone/>
            </a:pPr>
            <a:r>
              <a:rPr lang="en-US" sz="3600" dirty="0"/>
              <a:t>God is committed to sustaining a created world, containing creatures (animate and inanimate) with their own intrinsic natures. </a:t>
            </a:r>
          </a:p>
          <a:p>
            <a:pPr marL="0" indent="0">
              <a:buNone/>
            </a:pPr>
            <a:r>
              <a:rPr lang="en-US" sz="3600" dirty="0"/>
              <a:t>This involves imposes constraints on His own action.</a:t>
            </a:r>
          </a:p>
          <a:p>
            <a:pPr marL="0" indent="0">
              <a:buNone/>
            </a:pPr>
            <a:r>
              <a:rPr lang="en-US" sz="3600" dirty="0"/>
              <a:t>Any divine intervention has to be the exception, not the rule. </a:t>
            </a:r>
          </a:p>
          <a:p>
            <a:pPr marL="0" indent="0">
              <a:buNone/>
            </a:pPr>
            <a:endParaRPr lang="en-US" dirty="0"/>
          </a:p>
        </p:txBody>
      </p:sp>
    </p:spTree>
    <p:extLst>
      <p:ext uri="{BB962C8B-B14F-4D97-AF65-F5344CB8AC3E}">
        <p14:creationId xmlns:p14="http://schemas.microsoft.com/office/powerpoint/2010/main" val="154813181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ABFD6-D8D0-B64F-BF71-C36EDA14A32C}"/>
              </a:ext>
            </a:extLst>
          </p:cNvPr>
          <p:cNvSpPr>
            <a:spLocks noGrp="1"/>
          </p:cNvSpPr>
          <p:nvPr>
            <p:ph type="title"/>
          </p:nvPr>
        </p:nvSpPr>
        <p:spPr/>
        <p:txBody>
          <a:bodyPr/>
          <a:lstStyle/>
          <a:p>
            <a:r>
              <a:rPr lang="en-US" dirty="0"/>
              <a:t>3. Are miracles then impossible? </a:t>
            </a:r>
          </a:p>
        </p:txBody>
      </p:sp>
      <p:pic>
        <p:nvPicPr>
          <p:cNvPr id="5" name="Content Placeholder 4">
            <a:extLst>
              <a:ext uri="{FF2B5EF4-FFF2-40B4-BE49-F238E27FC236}">
                <a16:creationId xmlns:a16="http://schemas.microsoft.com/office/drawing/2014/main" id="{A893E5B0-20A9-3447-8284-EF38C937094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5556" y="2153633"/>
            <a:ext cx="6742460" cy="3801118"/>
          </a:xfrm>
        </p:spPr>
      </p:pic>
    </p:spTree>
    <p:extLst>
      <p:ext uri="{BB962C8B-B14F-4D97-AF65-F5344CB8AC3E}">
        <p14:creationId xmlns:p14="http://schemas.microsoft.com/office/powerpoint/2010/main" val="217732167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ABFD6-D8D0-B64F-BF71-C36EDA14A32C}"/>
              </a:ext>
            </a:extLst>
          </p:cNvPr>
          <p:cNvSpPr>
            <a:spLocks noGrp="1"/>
          </p:cNvSpPr>
          <p:nvPr>
            <p:ph type="title"/>
          </p:nvPr>
        </p:nvSpPr>
        <p:spPr/>
        <p:txBody>
          <a:bodyPr/>
          <a:lstStyle/>
          <a:p>
            <a:r>
              <a:rPr lang="en-US" dirty="0"/>
              <a:t>3. Are miracles then impossible? </a:t>
            </a:r>
          </a:p>
        </p:txBody>
      </p:sp>
      <p:sp>
        <p:nvSpPr>
          <p:cNvPr id="3" name="Content Placeholder 2">
            <a:extLst>
              <a:ext uri="{FF2B5EF4-FFF2-40B4-BE49-F238E27FC236}">
                <a16:creationId xmlns:a16="http://schemas.microsoft.com/office/drawing/2014/main" id="{90CB286F-8B8F-8D44-977C-818858F1817F}"/>
              </a:ext>
            </a:extLst>
          </p:cNvPr>
          <p:cNvSpPr>
            <a:spLocks noGrp="1"/>
          </p:cNvSpPr>
          <p:nvPr>
            <p:ph idx="1"/>
          </p:nvPr>
        </p:nvSpPr>
        <p:spPr>
          <a:xfrm>
            <a:off x="952500" y="1690688"/>
            <a:ext cx="10515600" cy="4351338"/>
          </a:xfrm>
        </p:spPr>
        <p:txBody>
          <a:bodyPr/>
          <a:lstStyle/>
          <a:p>
            <a:pPr marL="0" indent="0">
              <a:buNone/>
            </a:pPr>
            <a:r>
              <a:rPr lang="en-US" sz="3600" dirty="0"/>
              <a:t>No. Divine miracles are possible, but only when they have some special justification—as part of the history of revelation, not for the sake of preventing pain or  suffering to creatures. </a:t>
            </a:r>
          </a:p>
          <a:p>
            <a:pPr marL="0" indent="0">
              <a:buNone/>
            </a:pPr>
            <a:endParaRPr lang="en-US" dirty="0"/>
          </a:p>
        </p:txBody>
      </p:sp>
    </p:spTree>
    <p:extLst>
      <p:ext uri="{BB962C8B-B14F-4D97-AF65-F5344CB8AC3E}">
        <p14:creationId xmlns:p14="http://schemas.microsoft.com/office/powerpoint/2010/main" val="4106378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F08DD-4F10-1E41-9115-E080F42E2535}"/>
              </a:ext>
            </a:extLst>
          </p:cNvPr>
          <p:cNvSpPr>
            <a:spLocks noGrp="1"/>
          </p:cNvSpPr>
          <p:nvPr>
            <p:ph type="title"/>
          </p:nvPr>
        </p:nvSpPr>
        <p:spPr/>
        <p:txBody>
          <a:bodyPr/>
          <a:lstStyle/>
          <a:p>
            <a:r>
              <a:rPr lang="en-US" dirty="0"/>
              <a:t>4. Are human suffering and death good things—merely part of a cycle of life? </a:t>
            </a:r>
          </a:p>
        </p:txBody>
      </p:sp>
      <p:pic>
        <p:nvPicPr>
          <p:cNvPr id="5" name="Content Placeholder 4">
            <a:extLst>
              <a:ext uri="{FF2B5EF4-FFF2-40B4-BE49-F238E27FC236}">
                <a16:creationId xmlns:a16="http://schemas.microsoft.com/office/drawing/2014/main" id="{5AB267E6-27F0-D243-8272-53DBB529F8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31687" y="2412767"/>
            <a:ext cx="5063583" cy="2835606"/>
          </a:xfrm>
        </p:spPr>
      </p:pic>
    </p:spTree>
    <p:extLst>
      <p:ext uri="{BB962C8B-B14F-4D97-AF65-F5344CB8AC3E}">
        <p14:creationId xmlns:p14="http://schemas.microsoft.com/office/powerpoint/2010/main" val="1049089988"/>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F08DD-4F10-1E41-9115-E080F42E2535}"/>
              </a:ext>
            </a:extLst>
          </p:cNvPr>
          <p:cNvSpPr>
            <a:spLocks noGrp="1"/>
          </p:cNvSpPr>
          <p:nvPr>
            <p:ph type="title"/>
          </p:nvPr>
        </p:nvSpPr>
        <p:spPr/>
        <p:txBody>
          <a:bodyPr/>
          <a:lstStyle/>
          <a:p>
            <a:r>
              <a:rPr lang="en-US" dirty="0"/>
              <a:t>4. Are human suffering and death good things—merely part of a cycle of life? </a:t>
            </a:r>
          </a:p>
        </p:txBody>
      </p:sp>
      <p:sp>
        <p:nvSpPr>
          <p:cNvPr id="3" name="Content Placeholder 2">
            <a:extLst>
              <a:ext uri="{FF2B5EF4-FFF2-40B4-BE49-F238E27FC236}">
                <a16:creationId xmlns:a16="http://schemas.microsoft.com/office/drawing/2014/main" id="{3DB9385D-BEC3-6642-BC3E-C2AD2D6BE0F8}"/>
              </a:ext>
            </a:extLst>
          </p:cNvPr>
          <p:cNvSpPr>
            <a:spLocks noGrp="1"/>
          </p:cNvSpPr>
          <p:nvPr>
            <p:ph idx="1"/>
          </p:nvPr>
        </p:nvSpPr>
        <p:spPr/>
        <p:txBody>
          <a:bodyPr/>
          <a:lstStyle/>
          <a:p>
            <a:pPr marL="0" indent="0">
              <a:buNone/>
            </a:pPr>
            <a:r>
              <a:rPr lang="en-US" sz="3600" dirty="0"/>
              <a:t>No. God did not intend, as part of His original creation, for human beings to be subject to illness, suffering, or death. </a:t>
            </a:r>
          </a:p>
          <a:p>
            <a:pPr marL="0" indent="0">
              <a:buNone/>
            </a:pPr>
            <a:r>
              <a:rPr lang="en-US" sz="3600" dirty="0"/>
              <a:t>He subjected humanity to the reign of death as a necessary evil, in response to the abuse of free will by the original human beings. </a:t>
            </a:r>
          </a:p>
          <a:p>
            <a:pPr marL="0" indent="0">
              <a:buNone/>
            </a:pPr>
            <a:r>
              <a:rPr lang="en-US" sz="3600" dirty="0"/>
              <a:t>A world with moral evil and no death would be far worse. </a:t>
            </a:r>
          </a:p>
          <a:p>
            <a:endParaRPr lang="en-US" dirty="0"/>
          </a:p>
        </p:txBody>
      </p:sp>
    </p:spTree>
    <p:extLst>
      <p:ext uri="{BB962C8B-B14F-4D97-AF65-F5344CB8AC3E}">
        <p14:creationId xmlns:p14="http://schemas.microsoft.com/office/powerpoint/2010/main" val="212800980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1559</Words>
  <Application>Microsoft Macintosh PowerPoint</Application>
  <PresentationFormat>Widescreen</PresentationFormat>
  <Paragraphs>95</Paragraphs>
  <Slides>31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Geneva</vt:lpstr>
      <vt:lpstr>Office Theme</vt:lpstr>
      <vt:lpstr>Nine Common Mistakes about God and Suffering</vt:lpstr>
      <vt:lpstr>1. Why didn’t God (if He is almighty) create a world full of happiness and devoid of pain?</vt:lpstr>
      <vt:lpstr>1. Why didn’t God create a world full of happiness and devoid of pain?</vt:lpstr>
      <vt:lpstr>2. Why doesn’t God intervene to prevent the suffering of the individual creatures He loves?</vt:lpstr>
      <vt:lpstr>2. Why doesn’t God intervene to prevent the suffering of the individual creatures He loves?</vt:lpstr>
      <vt:lpstr>3. Are miracles then impossible? </vt:lpstr>
      <vt:lpstr>3. Are miracles then impossible? </vt:lpstr>
      <vt:lpstr>4. Are human suffering and death good things—merely part of a cycle of life? </vt:lpstr>
      <vt:lpstr>4. Are human suffering and death good things—merely part of a cycle of life? </vt:lpstr>
      <vt:lpstr>5. Why did God place each of us in the midst of such a fallen, corrupted creation?</vt:lpstr>
      <vt:lpstr>5. If God loves each of us, why did He place us in the midst of such a fallen, corrupted creation?</vt:lpstr>
      <vt:lpstr>6. Why did God create us at all, knowing that so many of us would suffer or turn to great evil?</vt:lpstr>
      <vt:lpstr>6. Why did God create us at all, knowing that so many of us would suffer or turn to great evil?</vt:lpstr>
      <vt:lpstr>7. Why didn’t God create a better world?</vt:lpstr>
      <vt:lpstr>7. Why didn’t God create a better world?</vt:lpstr>
      <vt:lpstr>8. Do the imperfections of this world reflect an imperfection in God?</vt:lpstr>
      <vt:lpstr>8. Do the imperfections of this world reflect an imperfection in God?</vt:lpstr>
      <vt:lpstr>The “Indolence” of God</vt:lpstr>
      <vt:lpstr>The “Indolence” of God</vt:lpstr>
      <vt:lpstr>Our Response to God’s “Indolence”</vt:lpstr>
      <vt:lpstr>Consequences of These Facts</vt:lpstr>
      <vt:lpstr>God’s Indolence and God’s Grace</vt:lpstr>
      <vt:lpstr>9. How can suffering have any positive meaning?</vt:lpstr>
      <vt:lpstr>9. How can suffering have any positive meaning?</vt:lpstr>
      <vt:lpstr>The Lucretian Problem of evil</vt:lpstr>
      <vt:lpstr>The Lucretian Problem of evil</vt:lpstr>
      <vt:lpstr>Responses</vt:lpstr>
      <vt:lpstr>The Principle of Analogy</vt:lpstr>
      <vt:lpstr>In summary</vt:lpstr>
      <vt:lpstr>In summary: Our response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Eight Questions about Why  God Allows Suffering</dc:title>
  <cp:lastModifiedBy>Rob Koons</cp:lastModifiedBy>
  <cp:revision>17</cp:revision>
  <dcterms:modified xsi:type="dcterms:W3CDTF">2020-09-24T17:20:09Z</dcterms:modified>
</cp:coreProperties>
</file>