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313"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309" r:id="rId18"/>
    <p:sldId id="310" r:id="rId19"/>
    <p:sldId id="272" r:id="rId20"/>
    <p:sldId id="273" r:id="rId21"/>
    <p:sldId id="284" r:id="rId22"/>
    <p:sldId id="308" r:id="rId23"/>
    <p:sldId id="296" r:id="rId24"/>
    <p:sldId id="297" r:id="rId25"/>
    <p:sldId id="305" r:id="rId26"/>
    <p:sldId id="303" r:id="rId27"/>
    <p:sldId id="304" r:id="rId28"/>
    <p:sldId id="306" r:id="rId29"/>
    <p:sldId id="294" r:id="rId30"/>
    <p:sldId id="295" r:id="rId31"/>
    <p:sldId id="311" r:id="rId32"/>
    <p:sldId id="312" r:id="rId33"/>
    <p:sldId id="307"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21"/>
    <p:restoredTop sz="86434"/>
  </p:normalViewPr>
  <p:slideViewPr>
    <p:cSldViewPr snapToGrid="0" snapToObjects="1">
      <p:cViewPr varScale="1">
        <p:scale>
          <a:sx n="54" d="100"/>
          <a:sy n="54" d="100"/>
        </p:scale>
        <p:origin x="664" y="200"/>
      </p:cViewPr>
      <p:guideLst>
        <p:guide orient="horz" pos="2160"/>
        <p:guide pos="2880"/>
      </p:guideLst>
    </p:cSldViewPr>
  </p:slideViewPr>
  <p:outlineViewPr>
    <p:cViewPr>
      <p:scale>
        <a:sx n="33" d="100"/>
        <a:sy n="33" d="100"/>
      </p:scale>
      <p:origin x="0" y="-2131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BA085EB-609A-C749-8338-6E60437699B4}" type="datetimeFigureOut">
              <a:rPr lang="en-US" smtClean="0"/>
              <a:pPr/>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A085EB-609A-C749-8338-6E60437699B4}" type="datetimeFigureOut">
              <a:rPr lang="en-US" smtClean="0"/>
              <a:pPr/>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A085EB-609A-C749-8338-6E60437699B4}" type="datetimeFigureOut">
              <a:rPr lang="en-US" smtClean="0"/>
              <a:pPr/>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A085EB-609A-C749-8338-6E60437699B4}" type="datetimeFigureOut">
              <a:rPr lang="en-US" smtClean="0"/>
              <a:pPr/>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A085EB-609A-C749-8338-6E60437699B4}" type="datetimeFigureOut">
              <a:rPr lang="en-US" smtClean="0"/>
              <a:pPr/>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A085EB-609A-C749-8338-6E60437699B4}" type="datetimeFigureOut">
              <a:rPr lang="en-US" smtClean="0"/>
              <a:pPr/>
              <a:t>8/12/20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A085EB-609A-C749-8338-6E60437699B4}" type="datetimeFigureOut">
              <a:rPr lang="en-US" smtClean="0"/>
              <a:pPr/>
              <a:t>8/12/20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A085EB-609A-C749-8338-6E60437699B4}" type="datetimeFigureOut">
              <a:rPr lang="en-US" smtClean="0"/>
              <a:pPr/>
              <a:t>8/12/20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A085EB-609A-C749-8338-6E60437699B4}" type="datetimeFigureOut">
              <a:rPr lang="en-US" smtClean="0"/>
              <a:pPr/>
              <a:t>8/12/20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A085EB-609A-C749-8338-6E60437699B4}" type="datetimeFigureOut">
              <a:rPr lang="en-US" smtClean="0"/>
              <a:pPr/>
              <a:t>8/12/20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A085EB-609A-C749-8338-6E60437699B4}" type="datetimeFigureOut">
              <a:rPr lang="en-US" smtClean="0"/>
              <a:pPr/>
              <a:t>8/12/20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085EB-609A-C749-8338-6E60437699B4}" type="datetimeFigureOut">
              <a:rPr lang="en-US" smtClean="0"/>
              <a:pPr/>
              <a:t>8/12/20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8D458-F3F2-BA41-B6E1-0DCFF22A4B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9411"/>
            <a:ext cx="7772400" cy="2301039"/>
          </a:xfrm>
        </p:spPr>
        <p:txBody>
          <a:bodyPr>
            <a:normAutofit fontScale="90000"/>
          </a:bodyPr>
          <a:lstStyle/>
          <a:p>
            <a:r>
              <a:rPr lang="en-US" dirty="0" err="1"/>
              <a:t>Benardete’s</a:t>
            </a:r>
            <a:r>
              <a:rPr lang="en-US" dirty="0"/>
              <a:t> Grim Reaper Paradox and the Necessary Finitude of </a:t>
            </a:r>
            <a:br>
              <a:rPr lang="en-US" dirty="0"/>
            </a:br>
            <a:r>
              <a:rPr lang="en-US" dirty="0"/>
              <a:t>Time and Causation</a:t>
            </a:r>
            <a:br>
              <a:rPr lang="en-US" dirty="0"/>
            </a:br>
            <a:endParaRPr lang="en-US" dirty="0"/>
          </a:p>
        </p:txBody>
      </p:sp>
      <p:sp>
        <p:nvSpPr>
          <p:cNvPr id="3" name="Subtitle 2"/>
          <p:cNvSpPr>
            <a:spLocks noGrp="1"/>
          </p:cNvSpPr>
          <p:nvPr>
            <p:ph type="subTitle" idx="1"/>
          </p:nvPr>
        </p:nvSpPr>
        <p:spPr>
          <a:xfrm>
            <a:off x="1371600" y="3600450"/>
            <a:ext cx="6400800" cy="2038350"/>
          </a:xfrm>
        </p:spPr>
        <p:txBody>
          <a:bodyPr>
            <a:normAutofit/>
          </a:bodyPr>
          <a:lstStyle/>
          <a:p>
            <a:r>
              <a:rPr lang="en-US" dirty="0">
                <a:solidFill>
                  <a:schemeClr val="tx1"/>
                </a:solidFill>
              </a:rPr>
              <a:t>Rob Koons, Univ. of Texas</a:t>
            </a:r>
          </a:p>
          <a:p>
            <a:r>
              <a:rPr lang="en-US" dirty="0" err="1">
                <a:solidFill>
                  <a:schemeClr val="tx1"/>
                </a:solidFill>
              </a:rPr>
              <a:t>koons@austin.utexas.edu</a:t>
            </a:r>
            <a:endParaRPr lang="en-US" dirty="0">
              <a:solidFill>
                <a:schemeClr val="tx1"/>
              </a:solidFill>
            </a:endParaRPr>
          </a:p>
          <a:p>
            <a:r>
              <a:rPr lang="en-US" dirty="0">
                <a:solidFill>
                  <a:schemeClr val="tx1"/>
                </a:solidFill>
              </a:rPr>
              <a:t>August 12,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Paradoxes</a:t>
            </a:r>
          </a:p>
        </p:txBody>
      </p:sp>
      <p:sp>
        <p:nvSpPr>
          <p:cNvPr id="3" name="Content Placeholder 2"/>
          <p:cNvSpPr>
            <a:spLocks noGrp="1"/>
          </p:cNvSpPr>
          <p:nvPr>
            <p:ph idx="1"/>
          </p:nvPr>
        </p:nvSpPr>
        <p:spPr/>
        <p:txBody>
          <a:bodyPr/>
          <a:lstStyle/>
          <a:p>
            <a:r>
              <a:rPr lang="en-US" dirty="0"/>
              <a:t>When we find an inconsistent set of very plausible principles, we must decide which is the weakest link and reject it.</a:t>
            </a:r>
          </a:p>
          <a:p>
            <a:r>
              <a:rPr lang="en-US" dirty="0"/>
              <a:t>In this case, the weakest link is the possible infinity of the past. </a:t>
            </a:r>
          </a:p>
          <a:p>
            <a:pPr lvl="1"/>
            <a:r>
              <a:rPr lang="en-US" dirty="0"/>
              <a:t>We have no verified examples of such a thing.</a:t>
            </a:r>
          </a:p>
          <a:p>
            <a:pPr lvl="1"/>
            <a:r>
              <a:rPr lang="en-US" dirty="0"/>
              <a:t>Its very possibility has often been challenged in the history of philosophy. E.g., the </a:t>
            </a:r>
            <a:r>
              <a:rPr lang="en-US" dirty="0" err="1"/>
              <a:t>kalaam</a:t>
            </a:r>
            <a:r>
              <a:rPr lang="en-US" dirty="0"/>
              <a:t> philosophers.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Inconsistent Set</a:t>
            </a:r>
          </a:p>
        </p:txBody>
      </p:sp>
      <p:sp>
        <p:nvSpPr>
          <p:cNvPr id="3" name="Content Placeholder 2"/>
          <p:cNvSpPr>
            <a:spLocks noGrp="1"/>
          </p:cNvSpPr>
          <p:nvPr>
            <p:ph idx="1"/>
          </p:nvPr>
        </p:nvSpPr>
        <p:spPr/>
        <p:txBody>
          <a:bodyPr/>
          <a:lstStyle/>
          <a:p>
            <a:r>
              <a:rPr lang="en-US" b="1" dirty="0"/>
              <a:t>Proposition 1: Possible Grim Reaper.</a:t>
            </a:r>
            <a:r>
              <a:rPr lang="en-US" dirty="0"/>
              <a:t> It is possible that there exist a Grim Reaper and an interval of time </a:t>
            </a:r>
            <a:r>
              <a:rPr lang="en-US" dirty="0" err="1"/>
              <a:t>t</a:t>
            </a:r>
            <a:r>
              <a:rPr lang="en-US" dirty="0"/>
              <a:t> such that the GR has the power and disposition to issue a warrant  that persists until the end of </a:t>
            </a:r>
            <a:r>
              <a:rPr lang="en-US" dirty="0" err="1"/>
              <a:t>t</a:t>
            </a:r>
            <a:r>
              <a:rPr lang="en-US" dirty="0"/>
              <a:t> if and only if no warrant existed at the beginning of </a:t>
            </a:r>
            <a:r>
              <a:rPr lang="en-US" dirty="0" err="1"/>
              <a:t>t</a:t>
            </a:r>
            <a:r>
              <a:rPr lang="en-US" dirty="0"/>
              <a: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Proposition 2: A Patchwork Principle</a:t>
            </a:r>
          </a:p>
        </p:txBody>
      </p:sp>
      <p:sp>
        <p:nvSpPr>
          <p:cNvPr id="3" name="Content Placeholder 2"/>
          <p:cNvSpPr>
            <a:spLocks noGrp="1"/>
          </p:cNvSpPr>
          <p:nvPr>
            <p:ph idx="1"/>
          </p:nvPr>
        </p:nvSpPr>
        <p:spPr/>
        <p:txBody>
          <a:bodyPr>
            <a:normAutofit fontScale="92500" lnSpcReduction="20000"/>
          </a:bodyPr>
          <a:lstStyle/>
          <a:p>
            <a:r>
              <a:rPr lang="en-US" dirty="0"/>
              <a:t>David K. Lewis, “Postscripts to ‘Survival and Identity,’” in </a:t>
            </a:r>
            <a:r>
              <a:rPr lang="en-US" i="1" dirty="0"/>
              <a:t>Philosophical Papers, Volume 1 </a:t>
            </a:r>
            <a:r>
              <a:rPr lang="en-US" dirty="0"/>
              <a:t>(Oxford University Press, 1983).</a:t>
            </a:r>
          </a:p>
          <a:p>
            <a:r>
              <a:rPr lang="en-US" dirty="0"/>
              <a:t>“Here I rely on a </a:t>
            </a:r>
            <a:r>
              <a:rPr lang="en-US" i="1" dirty="0"/>
              <a:t>patchwork principle </a:t>
            </a:r>
            <a:r>
              <a:rPr lang="en-US" dirty="0"/>
              <a:t>for possibility: if it is possible that X happen intrinsically in a spatiotemporal region, and if it is likewise possible that Y happen in a region, then also it is possible that both X and Y happen in two distinct but adjacent regions. There are no necessary incompatibilities between distinct existences. Anything can follow </a:t>
            </a:r>
            <a:r>
              <a:rPr lang="en-US"/>
              <a:t>anything.”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Patchwork Idea</a:t>
            </a:r>
          </a:p>
        </p:txBody>
      </p:sp>
      <p:sp>
        <p:nvSpPr>
          <p:cNvPr id="3" name="Content Placeholder 2"/>
          <p:cNvSpPr>
            <a:spLocks noGrp="1"/>
          </p:cNvSpPr>
          <p:nvPr>
            <p:ph idx="1"/>
          </p:nvPr>
        </p:nvSpPr>
        <p:spPr/>
        <p:txBody>
          <a:bodyPr/>
          <a:lstStyle/>
          <a:p>
            <a:r>
              <a:rPr lang="en-US" dirty="0"/>
              <a:t>Start with some possible patches: an event, situation or scenario, wholly contained within some region of space and time. The specified qualities must be intrinsic to some things in the region at the relevant times.</a:t>
            </a:r>
          </a:p>
          <a:p>
            <a:r>
              <a:rPr lang="en-US" dirty="0"/>
              <a:t>Add a possible spatio-temporal arrangement: a set of non-overlapping regions, each large enough to contain one of the scenarios.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Patchwork Idea</a:t>
            </a:r>
          </a:p>
        </p:txBody>
      </p:sp>
      <p:sp>
        <p:nvSpPr>
          <p:cNvPr id="3" name="Content Placeholder 2"/>
          <p:cNvSpPr>
            <a:spLocks noGrp="1"/>
          </p:cNvSpPr>
          <p:nvPr>
            <p:ph idx="1"/>
          </p:nvPr>
        </p:nvSpPr>
        <p:spPr/>
        <p:txBody>
          <a:bodyPr>
            <a:normAutofit fontScale="92500" lnSpcReduction="10000"/>
          </a:bodyPr>
          <a:lstStyle/>
          <a:p>
            <a:r>
              <a:rPr lang="en-US" dirty="0"/>
              <a:t>Result: a “quilt”. A possible world in which the possible scenarios co-exist, standing in the possible arrangement in space and time.</a:t>
            </a:r>
          </a:p>
          <a:p>
            <a:r>
              <a:rPr lang="en-US" dirty="0"/>
              <a:t>Why? Any set of intrinsically specified possibilities are “compossible” (possibly realized together), so long as we can find enough “room” for all of them.</a:t>
            </a:r>
          </a:p>
          <a:p>
            <a:r>
              <a:rPr lang="en-US" dirty="0"/>
              <a:t>The patchwork model is crucial for our knowledge of what is possible, since we cannot directly perceive what is </a:t>
            </a:r>
            <a:r>
              <a:rPr lang="en-US" b="1" dirty="0"/>
              <a:t>merely</a:t>
            </a:r>
            <a:r>
              <a:rPr lang="en-US" dirty="0"/>
              <a:t> possible.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Infinitary Patchwork Principle</a:t>
            </a:r>
          </a:p>
        </p:txBody>
      </p:sp>
      <p:sp>
        <p:nvSpPr>
          <p:cNvPr id="3" name="Content Placeholder 2"/>
          <p:cNvSpPr>
            <a:spLocks noGrp="1"/>
          </p:cNvSpPr>
          <p:nvPr>
            <p:ph idx="1"/>
          </p:nvPr>
        </p:nvSpPr>
        <p:spPr/>
        <p:txBody>
          <a:bodyPr>
            <a:normAutofit/>
          </a:bodyPr>
          <a:lstStyle/>
          <a:p>
            <a:pPr>
              <a:buNone/>
            </a:pPr>
            <a:r>
              <a:rPr lang="en-US" b="1" dirty="0"/>
              <a:t>Proposition 2: Infinitary Patchwork.</a:t>
            </a:r>
            <a:r>
              <a:rPr lang="en-US" dirty="0"/>
              <a:t> If there is a possible world W</a:t>
            </a:r>
            <a:r>
              <a:rPr lang="en-US" baseline="-25000" dirty="0"/>
              <a:t>1</a:t>
            </a:r>
            <a:r>
              <a:rPr lang="en-US" dirty="0"/>
              <a:t> containing some (intrinsically-specified) scenario </a:t>
            </a:r>
            <a:r>
              <a:rPr lang="en-US" b="1" dirty="0"/>
              <a:t>S</a:t>
            </a:r>
            <a:r>
              <a:rPr lang="en-US" dirty="0"/>
              <a:t> within interval </a:t>
            </a:r>
            <a:r>
              <a:rPr lang="en-US" b="1" dirty="0"/>
              <a:t>t</a:t>
            </a:r>
            <a:r>
              <a:rPr lang="en-US" dirty="0"/>
              <a:t>, and there is a possible world W</a:t>
            </a:r>
            <a:r>
              <a:rPr lang="en-US" baseline="-25000" dirty="0"/>
              <a:t>2</a:t>
            </a:r>
            <a:r>
              <a:rPr lang="en-US" dirty="0"/>
              <a:t> containing infinitely many non-overlapping intervals similar to </a:t>
            </a:r>
            <a:r>
              <a:rPr lang="en-US" b="1" dirty="0"/>
              <a:t>t</a:t>
            </a:r>
            <a:r>
              <a:rPr lang="en-US" dirty="0"/>
              <a:t>, then there is a possible world W</a:t>
            </a:r>
            <a:r>
              <a:rPr lang="en-US" baseline="-25000" dirty="0"/>
              <a:t>3</a:t>
            </a:r>
            <a:r>
              <a:rPr lang="en-US" dirty="0"/>
              <a:t> containing an infinite series similar to that in W</a:t>
            </a:r>
            <a:r>
              <a:rPr lang="en-US" baseline="-25000" dirty="0"/>
              <a:t>2</a:t>
            </a:r>
            <a:r>
              <a:rPr lang="en-US" dirty="0"/>
              <a:t>, in which every interval of the series contains a duplicate of scenario </a:t>
            </a:r>
            <a:r>
              <a:rPr lang="en-US" b="1" dirty="0"/>
              <a:t>S</a:t>
            </a:r>
            <a:r>
              <a:rPr lang="en-US"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Proposition 3: Intrinsicality of Powers</a:t>
            </a:r>
          </a:p>
        </p:txBody>
      </p:sp>
      <p:sp>
        <p:nvSpPr>
          <p:cNvPr id="3" name="Content Placeholder 2"/>
          <p:cNvSpPr>
            <a:spLocks noGrp="1"/>
          </p:cNvSpPr>
          <p:nvPr>
            <p:ph idx="1"/>
          </p:nvPr>
        </p:nvSpPr>
        <p:spPr/>
        <p:txBody>
          <a:bodyPr>
            <a:normAutofit lnSpcReduction="10000"/>
          </a:bodyPr>
          <a:lstStyle/>
          <a:p>
            <a:pPr>
              <a:buNone/>
            </a:pPr>
            <a:r>
              <a:rPr lang="en-US" dirty="0"/>
              <a:t>The Grim Reaper scenario (as described in Proposition 1) is intrinsic to the Grim Reaper during the interval </a:t>
            </a:r>
            <a:r>
              <a:rPr lang="en-US" dirty="0" err="1"/>
              <a:t>t</a:t>
            </a:r>
            <a:r>
              <a:rPr lang="en-US" dirty="0"/>
              <a:t>. </a:t>
            </a:r>
          </a:p>
          <a:p>
            <a:pPr lvl="2"/>
            <a:r>
              <a:rPr lang="en-US" dirty="0"/>
              <a:t>The Grim Reaper scenario is described in terms of the Grim Reaper’s powers and dispositions to act, not in terms of what the Grim Reaper actually does.</a:t>
            </a:r>
          </a:p>
          <a:p>
            <a:pPr lvl="2"/>
            <a:r>
              <a:rPr lang="en-US" dirty="0"/>
              <a:t>These include: passive powers (a disposition to receive information from his predecessor), active powers (the power to send information to his successor), and dispositions (the propensity to generate or transmit information according to a certain rule).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2230D-4EFB-5548-9F63-3B73158B86C4}"/>
              </a:ext>
            </a:extLst>
          </p:cNvPr>
          <p:cNvSpPr>
            <a:spLocks noGrp="1"/>
          </p:cNvSpPr>
          <p:nvPr>
            <p:ph type="title"/>
          </p:nvPr>
        </p:nvSpPr>
        <p:spPr/>
        <p:txBody>
          <a:bodyPr/>
          <a:lstStyle/>
          <a:p>
            <a:r>
              <a:rPr lang="en-US" dirty="0"/>
              <a:t>The Neo-</a:t>
            </a:r>
            <a:r>
              <a:rPr lang="en-US" dirty="0" err="1"/>
              <a:t>Humeists</a:t>
            </a:r>
            <a:r>
              <a:rPr lang="en-US" dirty="0"/>
              <a:t>’ Way Out</a:t>
            </a:r>
          </a:p>
        </p:txBody>
      </p:sp>
      <p:sp>
        <p:nvSpPr>
          <p:cNvPr id="3" name="Content Placeholder 2">
            <a:extLst>
              <a:ext uri="{FF2B5EF4-FFF2-40B4-BE49-F238E27FC236}">
                <a16:creationId xmlns:a16="http://schemas.microsoft.com/office/drawing/2014/main" id="{AF872044-D714-164F-85D4-F42EF8A3A4DA}"/>
              </a:ext>
            </a:extLst>
          </p:cNvPr>
          <p:cNvSpPr>
            <a:spLocks noGrp="1"/>
          </p:cNvSpPr>
          <p:nvPr>
            <p:ph idx="1"/>
          </p:nvPr>
        </p:nvSpPr>
        <p:spPr/>
        <p:txBody>
          <a:bodyPr>
            <a:normAutofit lnSpcReduction="10000"/>
          </a:bodyPr>
          <a:lstStyle/>
          <a:p>
            <a:r>
              <a:rPr lang="en-US" dirty="0"/>
              <a:t>Some contemporary philosophers, following the Neo-</a:t>
            </a:r>
            <a:r>
              <a:rPr lang="en-US" dirty="0" err="1"/>
              <a:t>Humeism</a:t>
            </a:r>
            <a:r>
              <a:rPr lang="en-US" dirty="0"/>
              <a:t> of David Lewis, deny that powers are intrinsic.</a:t>
            </a:r>
          </a:p>
          <a:p>
            <a:r>
              <a:rPr lang="en-US" dirty="0"/>
              <a:t>On this view: what powers a thing has depends on the whole history of the world, past, present, and future.</a:t>
            </a:r>
          </a:p>
          <a:p>
            <a:r>
              <a:rPr lang="en-US" dirty="0"/>
              <a:t>This blocks the paradox. First: describe what actually happens. Then: assign powers and dispositions to the Grim Reapers.</a:t>
            </a:r>
          </a:p>
        </p:txBody>
      </p:sp>
    </p:spTree>
    <p:extLst>
      <p:ext uri="{BB962C8B-B14F-4D97-AF65-F5344CB8AC3E}">
        <p14:creationId xmlns:p14="http://schemas.microsoft.com/office/powerpoint/2010/main" val="590015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8BB4A-036E-D645-BC99-8E3C45262061}"/>
              </a:ext>
            </a:extLst>
          </p:cNvPr>
          <p:cNvSpPr>
            <a:spLocks noGrp="1"/>
          </p:cNvSpPr>
          <p:nvPr>
            <p:ph type="title"/>
          </p:nvPr>
        </p:nvSpPr>
        <p:spPr/>
        <p:txBody>
          <a:bodyPr/>
          <a:lstStyle/>
          <a:p>
            <a:r>
              <a:rPr lang="en-US" dirty="0"/>
              <a:t>Responding to the Neo-</a:t>
            </a:r>
            <a:r>
              <a:rPr lang="en-US" dirty="0" err="1"/>
              <a:t>Humeists</a:t>
            </a:r>
            <a:endParaRPr lang="en-US" dirty="0"/>
          </a:p>
        </p:txBody>
      </p:sp>
      <p:sp>
        <p:nvSpPr>
          <p:cNvPr id="3" name="Content Placeholder 2">
            <a:extLst>
              <a:ext uri="{FF2B5EF4-FFF2-40B4-BE49-F238E27FC236}">
                <a16:creationId xmlns:a16="http://schemas.microsoft.com/office/drawing/2014/main" id="{FBD18C56-D8A3-C447-BDE2-19982460E4AD}"/>
              </a:ext>
            </a:extLst>
          </p:cNvPr>
          <p:cNvSpPr>
            <a:spLocks noGrp="1"/>
          </p:cNvSpPr>
          <p:nvPr>
            <p:ph idx="1"/>
          </p:nvPr>
        </p:nvSpPr>
        <p:spPr/>
        <p:txBody>
          <a:bodyPr>
            <a:normAutofit fontScale="92500"/>
          </a:bodyPr>
          <a:lstStyle/>
          <a:p>
            <a:r>
              <a:rPr lang="en-US" dirty="0"/>
              <a:t>The paradox underscores the weirdness of denying the </a:t>
            </a:r>
            <a:r>
              <a:rPr lang="en-US" dirty="0" err="1"/>
              <a:t>intrinsicality</a:t>
            </a:r>
            <a:r>
              <a:rPr lang="en-US" dirty="0"/>
              <a:t> of powers.</a:t>
            </a:r>
          </a:p>
          <a:p>
            <a:r>
              <a:rPr lang="en-US" dirty="0" err="1"/>
              <a:t>Humeists</a:t>
            </a:r>
            <a:r>
              <a:rPr lang="en-US" dirty="0"/>
              <a:t> get the order of explanation wrong: powers explain their manifestations, the manifestations do not explain the powers.</a:t>
            </a:r>
          </a:p>
          <a:p>
            <a:r>
              <a:rPr lang="en-US" dirty="0"/>
              <a:t>Neo-</a:t>
            </a:r>
            <a:r>
              <a:rPr lang="en-US" dirty="0" err="1"/>
              <a:t>Humeism</a:t>
            </a:r>
            <a:r>
              <a:rPr lang="en-US" dirty="0"/>
              <a:t> is subject to many counter-examples through thought experiment. For example, it would be metaphysically impossible for a kind of power never to be manifested.</a:t>
            </a:r>
          </a:p>
        </p:txBody>
      </p:sp>
    </p:spTree>
    <p:extLst>
      <p:ext uri="{BB962C8B-B14F-4D97-AF65-F5344CB8AC3E}">
        <p14:creationId xmlns:p14="http://schemas.microsoft.com/office/powerpoint/2010/main" val="2259302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Proposition 4: Possible Infinity of the Past</a:t>
            </a:r>
          </a:p>
        </p:txBody>
      </p:sp>
      <p:sp>
        <p:nvSpPr>
          <p:cNvPr id="3" name="Content Placeholder 2"/>
          <p:cNvSpPr>
            <a:spLocks noGrp="1"/>
          </p:cNvSpPr>
          <p:nvPr>
            <p:ph idx="1"/>
          </p:nvPr>
        </p:nvSpPr>
        <p:spPr/>
        <p:txBody>
          <a:bodyPr/>
          <a:lstStyle/>
          <a:p>
            <a:pPr>
              <a:buNone/>
            </a:pPr>
            <a:r>
              <a:rPr lang="en-US" dirty="0"/>
              <a:t>It is possible for there to exist an infinite series of contiguous and non-overlapping intervals, each one earlier than the last.</a:t>
            </a:r>
          </a:p>
          <a:p>
            <a:pPr lvl="2"/>
            <a:r>
              <a:rPr lang="en-US" dirty="0"/>
              <a:t>The series has a last member (in time), but no earliest member.</a:t>
            </a:r>
          </a:p>
          <a:p>
            <a:pPr lvl="2"/>
            <a:r>
              <a:rPr lang="en-US" dirty="0"/>
              <a:t>The intervals have to be contiguous or abutting, so there is no worry about action at a temporal or spatial distance.</a:t>
            </a:r>
          </a:p>
          <a:p>
            <a:pPr lvl="1"/>
            <a:r>
              <a:rPr lang="en-US" dirty="0"/>
              <a:t>If we accept all four principles, the possibility of the Grim Reaper follows logically.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8840" y="572393"/>
            <a:ext cx="4215632" cy="5020736"/>
          </a:xfrm>
        </p:spPr>
        <p:txBody>
          <a:bodyPr/>
          <a:lstStyle/>
          <a:p>
            <a:r>
              <a:rPr lang="en-US" dirty="0"/>
              <a:t>The Grim Reaper</a:t>
            </a:r>
            <a:br>
              <a:rPr lang="en-US" dirty="0"/>
            </a:br>
            <a:br>
              <a:rPr lang="en-US" dirty="0"/>
            </a:br>
            <a:r>
              <a:rPr lang="en-US" dirty="0"/>
              <a:t>Jose </a:t>
            </a:r>
            <a:r>
              <a:rPr lang="en-US" dirty="0" err="1"/>
              <a:t>Benardete’s</a:t>
            </a:r>
            <a:r>
              <a:rPr lang="en-US" dirty="0"/>
              <a:t> </a:t>
            </a:r>
            <a:r>
              <a:rPr lang="en-US" i="1" dirty="0"/>
              <a:t>Infinity: An Essay in Metaphysics </a:t>
            </a:r>
            <a:r>
              <a:rPr lang="en-US" dirty="0"/>
              <a:t>(1964)</a:t>
            </a:r>
          </a:p>
        </p:txBody>
      </p:sp>
      <p:pic>
        <p:nvPicPr>
          <p:cNvPr id="4" name="Picture 3"/>
          <p:cNvPicPr>
            <a:picLocks noChangeAspect="1"/>
          </p:cNvPicPr>
          <p:nvPr/>
        </p:nvPicPr>
        <p:blipFill>
          <a:blip r:embed="rId2"/>
          <a:stretch>
            <a:fillRect/>
          </a:stretch>
        </p:blipFill>
        <p:spPr>
          <a:xfrm>
            <a:off x="721898" y="1600199"/>
            <a:ext cx="3444847" cy="4381363"/>
          </a:xfrm>
          <a:prstGeom prst="rect">
            <a:avLst/>
          </a:prstGeom>
        </p:spPr>
      </p:pic>
      <p:sp>
        <p:nvSpPr>
          <p:cNvPr id="5" name="Oval Callout 4"/>
          <p:cNvSpPr/>
          <p:nvPr/>
        </p:nvSpPr>
        <p:spPr>
          <a:xfrm>
            <a:off x="1239712" y="572393"/>
            <a:ext cx="3219127" cy="1690490"/>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6" name="TextBox 5"/>
          <p:cNvSpPr txBox="1"/>
          <p:nvPr/>
        </p:nvSpPr>
        <p:spPr>
          <a:xfrm>
            <a:off x="1671784" y="965054"/>
            <a:ext cx="2494961" cy="905168"/>
          </a:xfrm>
          <a:prstGeom prst="rect">
            <a:avLst/>
          </a:prstGeom>
          <a:noFill/>
        </p:spPr>
        <p:txBody>
          <a:bodyPr wrap="square" rtlCol="0">
            <a:noAutofit/>
          </a:bodyPr>
          <a:lstStyle/>
          <a:p>
            <a:r>
              <a:rPr lang="en-US" sz="3200" dirty="0"/>
              <a:t>Death to Fred!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Weakest Link</a:t>
            </a:r>
          </a:p>
        </p:txBody>
      </p:sp>
      <p:sp>
        <p:nvSpPr>
          <p:cNvPr id="3" name="Content Placeholder 2"/>
          <p:cNvSpPr>
            <a:spLocks noGrp="1"/>
          </p:cNvSpPr>
          <p:nvPr>
            <p:ph idx="1"/>
          </p:nvPr>
        </p:nvSpPr>
        <p:spPr/>
        <p:txBody>
          <a:bodyPr>
            <a:normAutofit lnSpcReduction="10000"/>
          </a:bodyPr>
          <a:lstStyle/>
          <a:p>
            <a:r>
              <a:rPr lang="en-US" dirty="0"/>
              <a:t>One of the four propositions must be false.</a:t>
            </a:r>
          </a:p>
          <a:p>
            <a:r>
              <a:rPr lang="en-US" dirty="0"/>
              <a:t>We have least reason to accept Proposition 4, the possible infinity of the past.</a:t>
            </a:r>
          </a:p>
          <a:p>
            <a:r>
              <a:rPr lang="en-US" dirty="0"/>
              <a:t>We have no direct experience of an infinite past, nor is one required by our best scientific theories. The Big Bang.</a:t>
            </a:r>
          </a:p>
          <a:p>
            <a:r>
              <a:rPr lang="en-US" dirty="0"/>
              <a:t>Infinite past seems problematic: John Philoponous and the </a:t>
            </a:r>
            <a:r>
              <a:rPr lang="en-US" dirty="0" err="1"/>
              <a:t>Kalaam</a:t>
            </a:r>
            <a:r>
              <a:rPr lang="en-US" dirty="0"/>
              <a:t> tradition (al-</a:t>
            </a:r>
            <a:r>
              <a:rPr lang="en-US" dirty="0" err="1"/>
              <a:t>Ghazzali</a:t>
            </a:r>
            <a:r>
              <a:rPr lang="en-US"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Objections</a:t>
            </a:r>
          </a:p>
        </p:txBody>
      </p:sp>
      <p:sp>
        <p:nvSpPr>
          <p:cNvPr id="3" name="Content Placeholder 2"/>
          <p:cNvSpPr>
            <a:spLocks noGrp="1"/>
          </p:cNvSpPr>
          <p:nvPr>
            <p:ph idx="1"/>
          </p:nvPr>
        </p:nvSpPr>
        <p:spPr/>
        <p:txBody>
          <a:bodyPr>
            <a:normAutofit/>
          </a:bodyPr>
          <a:lstStyle/>
          <a:p>
            <a:r>
              <a:rPr lang="en-US" dirty="0"/>
              <a:t>Dispositions and powers can fail.</a:t>
            </a:r>
          </a:p>
          <a:p>
            <a:pPr lvl="1"/>
            <a:r>
              <a:rPr lang="en-US" dirty="0"/>
              <a:t>True, but we can define the scenario to include each GR’s successfully acting in character. Success or failure in exercising one’s dispositions is intrinsic.</a:t>
            </a:r>
          </a:p>
          <a:p>
            <a:r>
              <a:rPr lang="en-US" dirty="0"/>
              <a:t>Reject </a:t>
            </a:r>
            <a:r>
              <a:rPr lang="en-US" i="1" dirty="0"/>
              <a:t>infinite</a:t>
            </a:r>
            <a:r>
              <a:rPr lang="en-US" dirty="0"/>
              <a:t> patchwork?</a:t>
            </a:r>
          </a:p>
          <a:p>
            <a:pPr lvl="1"/>
            <a:r>
              <a:rPr lang="en-US" dirty="0"/>
              <a:t>Ad hoc. It is supported by exactly the same considerations that support the binary version.</a:t>
            </a:r>
          </a:p>
        </p:txBody>
      </p:sp>
    </p:spTree>
    <p:extLst>
      <p:ext uri="{BB962C8B-B14F-4D97-AF65-F5344CB8AC3E}">
        <p14:creationId xmlns:p14="http://schemas.microsoft.com/office/powerpoint/2010/main" val="3186408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F6075-576C-1947-892B-0C4D6C95438E}"/>
              </a:ext>
            </a:extLst>
          </p:cNvPr>
          <p:cNvSpPr>
            <a:spLocks noGrp="1"/>
          </p:cNvSpPr>
          <p:nvPr>
            <p:ph type="title"/>
          </p:nvPr>
        </p:nvSpPr>
        <p:spPr/>
        <p:txBody>
          <a:bodyPr/>
          <a:lstStyle/>
          <a:p>
            <a:r>
              <a:rPr lang="en-US" dirty="0"/>
              <a:t>What about an Infinite Future?</a:t>
            </a:r>
          </a:p>
        </p:txBody>
      </p:sp>
      <p:sp>
        <p:nvSpPr>
          <p:cNvPr id="3" name="Content Placeholder 2">
            <a:extLst>
              <a:ext uri="{FF2B5EF4-FFF2-40B4-BE49-F238E27FC236}">
                <a16:creationId xmlns:a16="http://schemas.microsoft.com/office/drawing/2014/main" id="{EBA3C84D-0819-EF45-80E6-30BCC0D10A51}"/>
              </a:ext>
            </a:extLst>
          </p:cNvPr>
          <p:cNvSpPr>
            <a:spLocks noGrp="1"/>
          </p:cNvSpPr>
          <p:nvPr>
            <p:ph idx="1"/>
          </p:nvPr>
        </p:nvSpPr>
        <p:spPr/>
        <p:txBody>
          <a:bodyPr/>
          <a:lstStyle/>
          <a:p>
            <a:r>
              <a:rPr lang="en-US" dirty="0"/>
              <a:t>An infinite future seems clearly to be possible.</a:t>
            </a:r>
          </a:p>
          <a:p>
            <a:r>
              <a:rPr lang="en-US" dirty="0"/>
              <a:t>Is this consistent with the Grim Reaper argument?</a:t>
            </a:r>
          </a:p>
          <a:p>
            <a:r>
              <a:rPr lang="en-US" dirty="0"/>
              <a:t>Yes, because the argument depends on the possibility of the single GR scenario.</a:t>
            </a:r>
          </a:p>
          <a:p>
            <a:r>
              <a:rPr lang="en-US" dirty="0"/>
              <a:t>It is obviously possible for a GR to have the power to perceive and respond to the past; not so with respect to the future.</a:t>
            </a:r>
          </a:p>
        </p:txBody>
      </p:sp>
    </p:spTree>
    <p:extLst>
      <p:ext uri="{BB962C8B-B14F-4D97-AF65-F5344CB8AC3E}">
        <p14:creationId xmlns:p14="http://schemas.microsoft.com/office/powerpoint/2010/main" val="156655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Relativistic Loophole?</a:t>
            </a:r>
          </a:p>
        </p:txBody>
      </p:sp>
      <p:sp>
        <p:nvSpPr>
          <p:cNvPr id="3" name="Content Placeholder 2"/>
          <p:cNvSpPr>
            <a:spLocks noGrp="1"/>
          </p:cNvSpPr>
          <p:nvPr>
            <p:ph idx="1"/>
          </p:nvPr>
        </p:nvSpPr>
        <p:spPr/>
        <p:txBody>
          <a:bodyPr>
            <a:normAutofit fontScale="92500" lnSpcReduction="10000"/>
          </a:bodyPr>
          <a:lstStyle/>
          <a:p>
            <a:r>
              <a:rPr lang="en-US" dirty="0"/>
              <a:t>Given relativity, there is a loophole to the </a:t>
            </a:r>
            <a:r>
              <a:rPr lang="en-US" dirty="0" err="1"/>
              <a:t>Kalaam</a:t>
            </a:r>
            <a:r>
              <a:rPr lang="en-US" dirty="0"/>
              <a:t> argument.</a:t>
            </a:r>
          </a:p>
          <a:p>
            <a:r>
              <a:rPr lang="en-US" dirty="0"/>
              <a:t>We can deduce that every event has a finite past. Let’s assume that that means (in relativistic terms) that every event has a finite past time cone.</a:t>
            </a:r>
          </a:p>
          <a:p>
            <a:r>
              <a:rPr lang="en-US" dirty="0"/>
              <a:t>However, it is consistent with that hypothesis that the universe as a whole has an infinite past, with different regions having different lengths of history, with no upper bound.</a:t>
            </a:r>
          </a:p>
        </p:txBody>
      </p:sp>
    </p:spTree>
    <p:extLst>
      <p:ext uri="{BB962C8B-B14F-4D97-AF65-F5344CB8AC3E}">
        <p14:creationId xmlns:p14="http://schemas.microsoft.com/office/powerpoint/2010/main" val="486333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Still need a Timeless </a:t>
            </a:r>
            <a:r>
              <a:rPr lang="en-US" dirty="0" err="1"/>
              <a:t>Cuase</a:t>
            </a:r>
            <a:endParaRPr lang="en-US" dirty="0"/>
          </a:p>
        </p:txBody>
      </p:sp>
      <p:sp>
        <p:nvSpPr>
          <p:cNvPr id="3" name="Content Placeholder 2"/>
          <p:cNvSpPr>
            <a:spLocks noGrp="1"/>
          </p:cNvSpPr>
          <p:nvPr>
            <p:ph idx="1"/>
          </p:nvPr>
        </p:nvSpPr>
        <p:spPr/>
        <p:txBody>
          <a:bodyPr>
            <a:normAutofit fontScale="85000" lnSpcReduction="10000"/>
          </a:bodyPr>
          <a:lstStyle/>
          <a:p>
            <a:r>
              <a:rPr lang="en-US" dirty="0"/>
              <a:t>However, such a relativistic model would be one in which there were many big bang events (rather than just one), “mini big bangs,” each with no temporally prior period (within the bang’s backward time cone), and so no cause within time.</a:t>
            </a:r>
          </a:p>
          <a:p>
            <a:r>
              <a:rPr lang="en-US" dirty="0"/>
              <a:t>Thus, we would still need God as the timeless cause of each of the local Big Bang events.</a:t>
            </a:r>
          </a:p>
          <a:p>
            <a:r>
              <a:rPr lang="en-US" dirty="0"/>
              <a:t>Even more importantly: there will be a frame of reference in which all the Big Bangs are simultaneous– so time as a whole still has a single ”beginning”.</a:t>
            </a:r>
          </a:p>
          <a:p>
            <a:r>
              <a:rPr lang="en-US" dirty="0"/>
              <a:t>Spacetime as a whole will need a timeless cause.</a:t>
            </a:r>
          </a:p>
        </p:txBody>
      </p:sp>
    </p:spTree>
    <p:extLst>
      <p:ext uri="{BB962C8B-B14F-4D97-AF65-F5344CB8AC3E}">
        <p14:creationId xmlns:p14="http://schemas.microsoft.com/office/powerpoint/2010/main" val="3410524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1AE8F-F035-6448-A0BB-7AB2E6F481C0}"/>
              </a:ext>
            </a:extLst>
          </p:cNvPr>
          <p:cNvSpPr>
            <a:spLocks noGrp="1"/>
          </p:cNvSpPr>
          <p:nvPr>
            <p:ph type="title"/>
          </p:nvPr>
        </p:nvSpPr>
        <p:spPr/>
        <p:txBody>
          <a:bodyPr/>
          <a:lstStyle/>
          <a:p>
            <a:r>
              <a:rPr lang="en-US" dirty="0"/>
              <a:t>From </a:t>
            </a:r>
            <a:r>
              <a:rPr lang="en-US" dirty="0" err="1"/>
              <a:t>Atemporal</a:t>
            </a:r>
            <a:r>
              <a:rPr lang="en-US" dirty="0"/>
              <a:t> Being to God</a:t>
            </a:r>
          </a:p>
        </p:txBody>
      </p:sp>
      <p:sp>
        <p:nvSpPr>
          <p:cNvPr id="3" name="Content Placeholder 2">
            <a:extLst>
              <a:ext uri="{FF2B5EF4-FFF2-40B4-BE49-F238E27FC236}">
                <a16:creationId xmlns:a16="http://schemas.microsoft.com/office/drawing/2014/main" id="{84EB888E-8707-7B4A-8D57-3B73A4667E5F}"/>
              </a:ext>
            </a:extLst>
          </p:cNvPr>
          <p:cNvSpPr>
            <a:spLocks noGrp="1"/>
          </p:cNvSpPr>
          <p:nvPr>
            <p:ph idx="1"/>
          </p:nvPr>
        </p:nvSpPr>
        <p:spPr/>
        <p:txBody>
          <a:bodyPr/>
          <a:lstStyle/>
          <a:p>
            <a:r>
              <a:rPr lang="en-US" dirty="0"/>
              <a:t>The traditional </a:t>
            </a:r>
            <a:r>
              <a:rPr lang="en-US" dirty="0" err="1"/>
              <a:t>Kalaam</a:t>
            </a:r>
            <a:r>
              <a:rPr lang="en-US" dirty="0"/>
              <a:t> argument gives us an </a:t>
            </a:r>
            <a:r>
              <a:rPr lang="en-US" dirty="0" err="1"/>
              <a:t>atemporal</a:t>
            </a:r>
            <a:r>
              <a:rPr lang="en-US" dirty="0"/>
              <a:t> cause of the universe.</a:t>
            </a:r>
          </a:p>
          <a:p>
            <a:r>
              <a:rPr lang="en-US" dirty="0"/>
              <a:t>To be </a:t>
            </a:r>
            <a:r>
              <a:rPr lang="en-US" dirty="0" err="1"/>
              <a:t>atemporal</a:t>
            </a:r>
            <a:r>
              <a:rPr lang="en-US" dirty="0"/>
              <a:t>, such a being must be a being of ‘pure actuality’, with no potentiality for intrinsic change.</a:t>
            </a:r>
          </a:p>
          <a:p>
            <a:r>
              <a:rPr lang="en-US" dirty="0"/>
              <a:t>For such an </a:t>
            </a:r>
            <a:r>
              <a:rPr lang="en-US" dirty="0" err="1"/>
              <a:t>atemporal</a:t>
            </a:r>
            <a:r>
              <a:rPr lang="en-US" dirty="0"/>
              <a:t> being to act, it must act intentionally by means of personal free will, not mechanically.</a:t>
            </a:r>
          </a:p>
        </p:txBody>
      </p:sp>
    </p:spTree>
    <p:extLst>
      <p:ext uri="{BB962C8B-B14F-4D97-AF65-F5344CB8AC3E}">
        <p14:creationId xmlns:p14="http://schemas.microsoft.com/office/powerpoint/2010/main" val="2043354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BF9AE-560C-EA4C-A0F7-BC2876BFF322}"/>
              </a:ext>
            </a:extLst>
          </p:cNvPr>
          <p:cNvSpPr>
            <a:spLocks noGrp="1"/>
          </p:cNvSpPr>
          <p:nvPr>
            <p:ph type="title"/>
          </p:nvPr>
        </p:nvSpPr>
        <p:spPr/>
        <p:txBody>
          <a:bodyPr/>
          <a:lstStyle/>
          <a:p>
            <a:r>
              <a:rPr lang="en-US" dirty="0"/>
              <a:t>A Non-temporal </a:t>
            </a:r>
            <a:r>
              <a:rPr lang="en-US" dirty="0" err="1"/>
              <a:t>Kalaam</a:t>
            </a:r>
            <a:r>
              <a:rPr lang="en-US" dirty="0"/>
              <a:t> Argument</a:t>
            </a:r>
          </a:p>
        </p:txBody>
      </p:sp>
      <p:sp>
        <p:nvSpPr>
          <p:cNvPr id="3" name="Content Placeholder 2">
            <a:extLst>
              <a:ext uri="{FF2B5EF4-FFF2-40B4-BE49-F238E27FC236}">
                <a16:creationId xmlns:a16="http://schemas.microsoft.com/office/drawing/2014/main" id="{F21C78FE-D32B-654D-A5A9-249DF8E1DDE2}"/>
              </a:ext>
            </a:extLst>
          </p:cNvPr>
          <p:cNvSpPr>
            <a:spLocks noGrp="1"/>
          </p:cNvSpPr>
          <p:nvPr>
            <p:ph idx="1"/>
          </p:nvPr>
        </p:nvSpPr>
        <p:spPr/>
        <p:txBody>
          <a:bodyPr>
            <a:normAutofit lnSpcReduction="10000"/>
          </a:bodyPr>
          <a:lstStyle/>
          <a:p>
            <a:r>
              <a:rPr lang="en-US" dirty="0"/>
              <a:t>Traditionally, </a:t>
            </a:r>
            <a:r>
              <a:rPr lang="en-US" dirty="0" err="1"/>
              <a:t>Kalaam</a:t>
            </a:r>
            <a:r>
              <a:rPr lang="en-US" dirty="0"/>
              <a:t> arguments focus on the existence of a first moment of time.</a:t>
            </a:r>
          </a:p>
          <a:p>
            <a:r>
              <a:rPr lang="en-US" dirty="0"/>
              <a:t>However, the Grim Reaper paradox can be used to argue for a thesis of </a:t>
            </a:r>
            <a:r>
              <a:rPr lang="en-US" i="1" dirty="0"/>
              <a:t>causal finitism</a:t>
            </a:r>
            <a:r>
              <a:rPr lang="en-US" dirty="0"/>
              <a:t>: i.e., that there are no possible causal infinite regresses.</a:t>
            </a:r>
          </a:p>
          <a:p>
            <a:r>
              <a:rPr lang="en-US" dirty="0"/>
              <a:t>If there are no infinite regresses, then there must be some first causes– that is, </a:t>
            </a:r>
            <a:r>
              <a:rPr lang="en-US" i="1" dirty="0"/>
              <a:t>uncaused</a:t>
            </a:r>
            <a:r>
              <a:rPr lang="en-US" dirty="0"/>
              <a:t> concrete facts.</a:t>
            </a:r>
          </a:p>
        </p:txBody>
      </p:sp>
    </p:spTree>
    <p:extLst>
      <p:ext uri="{BB962C8B-B14F-4D97-AF65-F5344CB8AC3E}">
        <p14:creationId xmlns:p14="http://schemas.microsoft.com/office/powerpoint/2010/main" val="2468110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082BD-A827-E44D-8B25-82C57A8FA9DA}"/>
              </a:ext>
            </a:extLst>
          </p:cNvPr>
          <p:cNvSpPr>
            <a:spLocks noGrp="1"/>
          </p:cNvSpPr>
          <p:nvPr>
            <p:ph type="title"/>
          </p:nvPr>
        </p:nvSpPr>
        <p:spPr/>
        <p:txBody>
          <a:bodyPr>
            <a:normAutofit fontScale="90000"/>
          </a:bodyPr>
          <a:lstStyle/>
          <a:p>
            <a:r>
              <a:rPr lang="en-US" dirty="0"/>
              <a:t>From Grim Reaper to Causal Finitism</a:t>
            </a:r>
          </a:p>
        </p:txBody>
      </p:sp>
      <p:sp>
        <p:nvSpPr>
          <p:cNvPr id="3" name="Content Placeholder 2">
            <a:extLst>
              <a:ext uri="{FF2B5EF4-FFF2-40B4-BE49-F238E27FC236}">
                <a16:creationId xmlns:a16="http://schemas.microsoft.com/office/drawing/2014/main" id="{C0F072B8-FCBB-764C-AB11-C1F41EA910C8}"/>
              </a:ext>
            </a:extLst>
          </p:cNvPr>
          <p:cNvSpPr>
            <a:spLocks noGrp="1"/>
          </p:cNvSpPr>
          <p:nvPr>
            <p:ph idx="1"/>
          </p:nvPr>
        </p:nvSpPr>
        <p:spPr/>
        <p:txBody>
          <a:bodyPr>
            <a:normAutofit lnSpcReduction="10000"/>
          </a:bodyPr>
          <a:lstStyle/>
          <a:p>
            <a:r>
              <a:rPr lang="en-US" dirty="0"/>
              <a:t>The argument to causal finitism makes use of a </a:t>
            </a:r>
            <a:r>
              <a:rPr lang="en-US" i="1" dirty="0"/>
              <a:t>causal</a:t>
            </a:r>
            <a:r>
              <a:rPr lang="en-US" dirty="0"/>
              <a:t> version of Lewis’s Patchwork Principle.</a:t>
            </a:r>
          </a:p>
          <a:p>
            <a:r>
              <a:rPr lang="en-US" dirty="0"/>
              <a:t>If there is a possible world in which there is an infinite causal regress, and fact F is possible, then there is a world in which there is an infinite causal regress consisting of copies of F.</a:t>
            </a:r>
          </a:p>
          <a:p>
            <a:r>
              <a:rPr lang="en-US" dirty="0"/>
              <a:t>But the Grim Reaper paradox demonstrates that this is impossible.</a:t>
            </a:r>
          </a:p>
        </p:txBody>
      </p:sp>
    </p:spTree>
    <p:extLst>
      <p:ext uri="{BB962C8B-B14F-4D97-AF65-F5344CB8AC3E}">
        <p14:creationId xmlns:p14="http://schemas.microsoft.com/office/powerpoint/2010/main" val="3095101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04064-0656-3144-AC7B-D0B6ED00D7B2}"/>
              </a:ext>
            </a:extLst>
          </p:cNvPr>
          <p:cNvSpPr>
            <a:spLocks noGrp="1"/>
          </p:cNvSpPr>
          <p:nvPr>
            <p:ph type="title"/>
          </p:nvPr>
        </p:nvSpPr>
        <p:spPr/>
        <p:txBody>
          <a:bodyPr/>
          <a:lstStyle/>
          <a:p>
            <a:r>
              <a:rPr lang="en-US" dirty="0"/>
              <a:t>From Uncaused First Cause to God</a:t>
            </a:r>
          </a:p>
        </p:txBody>
      </p:sp>
      <p:sp>
        <p:nvSpPr>
          <p:cNvPr id="3" name="Content Placeholder 2">
            <a:extLst>
              <a:ext uri="{FF2B5EF4-FFF2-40B4-BE49-F238E27FC236}">
                <a16:creationId xmlns:a16="http://schemas.microsoft.com/office/drawing/2014/main" id="{268E637E-D60E-B84A-8EB9-FC12EF1523E1}"/>
              </a:ext>
            </a:extLst>
          </p:cNvPr>
          <p:cNvSpPr>
            <a:spLocks noGrp="1"/>
          </p:cNvSpPr>
          <p:nvPr>
            <p:ph idx="1"/>
          </p:nvPr>
        </p:nvSpPr>
        <p:spPr/>
        <p:txBody>
          <a:bodyPr/>
          <a:lstStyle/>
          <a:p>
            <a:r>
              <a:rPr lang="en-US" dirty="0"/>
              <a:t>If there is an uncaused first cause, it must consist in a fact that is (a) necessary, (b) simple, (c) immeasurable, (d) immaterial, </a:t>
            </a:r>
          </a:p>
          <a:p>
            <a:r>
              <a:rPr lang="en-US" dirty="0"/>
              <a:t>since anything that is contingent, complex, or finitely-bounded must have a cause.</a:t>
            </a:r>
          </a:p>
          <a:p>
            <a:r>
              <a:rPr lang="en-US" dirty="0"/>
              <a:t>Such a necessary, simple, immeasurable, immaterial being must be personal in nature, if it is to act at all.</a:t>
            </a:r>
          </a:p>
        </p:txBody>
      </p:sp>
    </p:spTree>
    <p:extLst>
      <p:ext uri="{BB962C8B-B14F-4D97-AF65-F5344CB8AC3E}">
        <p14:creationId xmlns:p14="http://schemas.microsoft.com/office/powerpoint/2010/main" val="363970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Problem: Inconsistency among the Premises</a:t>
            </a:r>
          </a:p>
        </p:txBody>
      </p:sp>
      <p:sp>
        <p:nvSpPr>
          <p:cNvPr id="3" name="Content Placeholder 2"/>
          <p:cNvSpPr>
            <a:spLocks noGrp="1"/>
          </p:cNvSpPr>
          <p:nvPr>
            <p:ph idx="1"/>
          </p:nvPr>
        </p:nvSpPr>
        <p:spPr/>
        <p:txBody>
          <a:bodyPr>
            <a:normAutofit/>
          </a:bodyPr>
          <a:lstStyle/>
          <a:p>
            <a:r>
              <a:rPr lang="en-US" dirty="0"/>
              <a:t>The causal principles are in conflict with the Patchwork principles.</a:t>
            </a:r>
          </a:p>
          <a:p>
            <a:r>
              <a:rPr lang="en-US" dirty="0"/>
              <a:t>Given Patchwork, we could construct a world in which events occur without being preceded by appropriate causes.</a:t>
            </a:r>
          </a:p>
        </p:txBody>
      </p:sp>
    </p:spTree>
    <p:extLst>
      <p:ext uri="{BB962C8B-B14F-4D97-AF65-F5344CB8AC3E}">
        <p14:creationId xmlns:p14="http://schemas.microsoft.com/office/powerpoint/2010/main" val="133212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D522-0119-EF4D-83A2-A1E0B6F2D977}"/>
              </a:ext>
            </a:extLst>
          </p:cNvPr>
          <p:cNvSpPr>
            <a:spLocks noGrp="1"/>
          </p:cNvSpPr>
          <p:nvPr>
            <p:ph type="title"/>
          </p:nvPr>
        </p:nvSpPr>
        <p:spPr/>
        <p:txBody>
          <a:bodyPr/>
          <a:lstStyle/>
          <a:p>
            <a:r>
              <a:rPr lang="en-US" dirty="0"/>
              <a:t>Classic </a:t>
            </a:r>
            <a:r>
              <a:rPr lang="en-US" dirty="0" err="1"/>
              <a:t>Kalaam</a:t>
            </a:r>
            <a:r>
              <a:rPr lang="en-US" dirty="0"/>
              <a:t> Argument</a:t>
            </a:r>
          </a:p>
        </p:txBody>
      </p:sp>
      <p:sp>
        <p:nvSpPr>
          <p:cNvPr id="4" name="Content Placeholder 3">
            <a:extLst>
              <a:ext uri="{FF2B5EF4-FFF2-40B4-BE49-F238E27FC236}">
                <a16:creationId xmlns:a16="http://schemas.microsoft.com/office/drawing/2014/main" id="{BE118CBF-CC64-3B46-A358-41436FB44B43}"/>
              </a:ext>
            </a:extLst>
          </p:cNvPr>
          <p:cNvSpPr>
            <a:spLocks noGrp="1"/>
          </p:cNvSpPr>
          <p:nvPr>
            <p:ph idx="1"/>
          </p:nvPr>
        </p:nvSpPr>
        <p:spPr/>
        <p:txBody>
          <a:bodyPr/>
          <a:lstStyle/>
          <a:p>
            <a:pPr marL="514350" indent="-514350">
              <a:buFont typeface="+mj-lt"/>
              <a:buAutoNum type="arabicPeriod"/>
            </a:pPr>
            <a:r>
              <a:rPr lang="en-US" dirty="0"/>
              <a:t>The universe (time and the totality of temporal things) had a beginning.</a:t>
            </a:r>
          </a:p>
          <a:p>
            <a:pPr marL="514350" indent="-514350">
              <a:buFont typeface="+mj-lt"/>
              <a:buAutoNum type="arabicPeriod"/>
            </a:pPr>
            <a:r>
              <a:rPr lang="en-US" dirty="0"/>
              <a:t>Whatever has a beginning has a cause.</a:t>
            </a:r>
          </a:p>
          <a:p>
            <a:pPr marL="514350" indent="-514350">
              <a:buFont typeface="+mj-lt"/>
              <a:buAutoNum type="arabicPeriod"/>
            </a:pPr>
            <a:r>
              <a:rPr lang="en-US" dirty="0"/>
              <a:t>Therefore, the universe has a cause.</a:t>
            </a:r>
          </a:p>
          <a:p>
            <a:pPr marL="514350" indent="-514350">
              <a:buFont typeface="+mj-lt"/>
              <a:buAutoNum type="arabicPeriod"/>
            </a:pPr>
            <a:r>
              <a:rPr lang="en-US" dirty="0"/>
              <a:t>The cause of the universe must be separate from it—and so eternal, timeless.</a:t>
            </a:r>
          </a:p>
          <a:p>
            <a:pPr marL="0" indent="0">
              <a:buNone/>
            </a:pPr>
            <a:r>
              <a:rPr lang="en-US" dirty="0"/>
              <a:t>Difficulty with premise 1: how to demonstrate this from premises acceptable to </a:t>
            </a:r>
            <a:r>
              <a:rPr lang="en-US"/>
              <a:t>the atheist.</a:t>
            </a:r>
          </a:p>
        </p:txBody>
      </p:sp>
      <p:sp>
        <p:nvSpPr>
          <p:cNvPr id="3" name="TextBox 2">
            <a:extLst>
              <a:ext uri="{FF2B5EF4-FFF2-40B4-BE49-F238E27FC236}">
                <a16:creationId xmlns:a16="http://schemas.microsoft.com/office/drawing/2014/main" id="{FC8372B3-7854-D547-A3AE-D34BD4CEF6D9}"/>
              </a:ext>
            </a:extLst>
          </p:cNvPr>
          <p:cNvSpPr txBox="1"/>
          <p:nvPr/>
        </p:nvSpPr>
        <p:spPr>
          <a:xfrm>
            <a:off x="3898232" y="259882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982501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Possible Solutions</a:t>
            </a:r>
          </a:p>
        </p:txBody>
      </p:sp>
      <p:sp>
        <p:nvSpPr>
          <p:cNvPr id="3" name="Content Placeholder 2"/>
          <p:cNvSpPr>
            <a:spLocks noGrp="1"/>
          </p:cNvSpPr>
          <p:nvPr>
            <p:ph idx="1"/>
          </p:nvPr>
        </p:nvSpPr>
        <p:spPr/>
        <p:txBody>
          <a:bodyPr>
            <a:normAutofit/>
          </a:bodyPr>
          <a:lstStyle/>
          <a:p>
            <a:pPr lvl="1"/>
            <a:r>
              <a:rPr lang="en-US" dirty="0"/>
              <a:t>The causal principles are not metaphysically necessary. They hold in the actual world and all nearby worlds.</a:t>
            </a:r>
          </a:p>
          <a:p>
            <a:pPr lvl="1"/>
            <a:r>
              <a:rPr lang="en-US" dirty="0"/>
              <a:t>Better: Add a causal proviso to the Patchwork principles. The revised Patchwork would still apply to the GR scenario, since no causal principle is violated.</a:t>
            </a:r>
          </a:p>
          <a:p>
            <a:pPr marL="0" indent="0">
              <a:buNone/>
            </a:pPr>
            <a:endParaRPr lang="en-US" dirty="0"/>
          </a:p>
        </p:txBody>
      </p:sp>
    </p:spTree>
    <p:extLst>
      <p:ext uri="{BB962C8B-B14F-4D97-AF65-F5344CB8AC3E}">
        <p14:creationId xmlns:p14="http://schemas.microsoft.com/office/powerpoint/2010/main" val="511028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060E3-AE31-3D49-A168-296E3420440C}"/>
              </a:ext>
            </a:extLst>
          </p:cNvPr>
          <p:cNvSpPr>
            <a:spLocks noGrp="1"/>
          </p:cNvSpPr>
          <p:nvPr>
            <p:ph type="title"/>
          </p:nvPr>
        </p:nvSpPr>
        <p:spPr/>
        <p:txBody>
          <a:bodyPr>
            <a:normAutofit fontScale="90000"/>
          </a:bodyPr>
          <a:lstStyle/>
          <a:p>
            <a:r>
              <a:rPr lang="en-US" dirty="0"/>
              <a:t>Objecting to the Patchwork Principle</a:t>
            </a:r>
          </a:p>
        </p:txBody>
      </p:sp>
      <p:sp>
        <p:nvSpPr>
          <p:cNvPr id="3" name="Content Placeholder 2">
            <a:extLst>
              <a:ext uri="{FF2B5EF4-FFF2-40B4-BE49-F238E27FC236}">
                <a16:creationId xmlns:a16="http://schemas.microsoft.com/office/drawing/2014/main" id="{C7581980-40B4-514D-B5F0-219A98D4B3B0}"/>
              </a:ext>
            </a:extLst>
          </p:cNvPr>
          <p:cNvSpPr>
            <a:spLocks noGrp="1"/>
          </p:cNvSpPr>
          <p:nvPr>
            <p:ph idx="1"/>
          </p:nvPr>
        </p:nvSpPr>
        <p:spPr/>
        <p:txBody>
          <a:bodyPr>
            <a:normAutofit fontScale="92500" lnSpcReduction="10000"/>
          </a:bodyPr>
          <a:lstStyle/>
          <a:p>
            <a:r>
              <a:rPr lang="en-US" dirty="0"/>
              <a:t>Graham Oppy rejects the unrestricted use of the Patchwork Principle in determining metaphysical possibility.</a:t>
            </a:r>
          </a:p>
          <a:p>
            <a:r>
              <a:rPr lang="en-US" dirty="0"/>
              <a:t>On Oppy’s picture, every possible “world” deviates from the actual history of the world at some point in the past, with a shared history before that point.</a:t>
            </a:r>
          </a:p>
          <a:p>
            <a:r>
              <a:rPr lang="en-US" dirty="0"/>
              <a:t>If the past is infinite, then the Grim Reaper paradox could not share any history with the actual world.</a:t>
            </a:r>
          </a:p>
        </p:txBody>
      </p:sp>
    </p:spTree>
    <p:extLst>
      <p:ext uri="{BB962C8B-B14F-4D97-AF65-F5344CB8AC3E}">
        <p14:creationId xmlns:p14="http://schemas.microsoft.com/office/powerpoint/2010/main" val="13808932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323DA-5657-F84E-A014-C87AC8FE4EBD}"/>
              </a:ext>
            </a:extLst>
          </p:cNvPr>
          <p:cNvSpPr>
            <a:spLocks noGrp="1"/>
          </p:cNvSpPr>
          <p:nvPr>
            <p:ph type="title"/>
          </p:nvPr>
        </p:nvSpPr>
        <p:spPr/>
        <p:txBody>
          <a:bodyPr/>
          <a:lstStyle/>
          <a:p>
            <a:r>
              <a:rPr lang="en-US" dirty="0"/>
              <a:t>Two responses to Oppy</a:t>
            </a:r>
          </a:p>
        </p:txBody>
      </p:sp>
      <p:sp>
        <p:nvSpPr>
          <p:cNvPr id="3" name="Content Placeholder 2">
            <a:extLst>
              <a:ext uri="{FF2B5EF4-FFF2-40B4-BE49-F238E27FC236}">
                <a16:creationId xmlns:a16="http://schemas.microsoft.com/office/drawing/2014/main" id="{BA38B107-7008-FF4A-B1A3-0B51F0336333}"/>
              </a:ext>
            </a:extLst>
          </p:cNvPr>
          <p:cNvSpPr>
            <a:spLocks noGrp="1"/>
          </p:cNvSpPr>
          <p:nvPr>
            <p:ph idx="1"/>
          </p:nvPr>
        </p:nvSpPr>
        <p:spPr/>
        <p:txBody>
          <a:bodyPr>
            <a:normAutofit lnSpcReduction="10000"/>
          </a:bodyPr>
          <a:lstStyle/>
          <a:p>
            <a:pPr marL="514350" indent="-514350">
              <a:buFont typeface="+mj-lt"/>
              <a:buAutoNum type="arabicPeriod"/>
            </a:pPr>
            <a:r>
              <a:rPr lang="en-US" dirty="0"/>
              <a:t>We can still rely on the </a:t>
            </a:r>
            <a:r>
              <a:rPr lang="en-US" dirty="0" err="1"/>
              <a:t>atemporal</a:t>
            </a:r>
            <a:r>
              <a:rPr lang="en-US" dirty="0"/>
              <a:t>, no-infinite-regress version of the argument. Think of the original </a:t>
            </a:r>
            <a:r>
              <a:rPr lang="en-US" dirty="0" err="1"/>
              <a:t>Benardete</a:t>
            </a:r>
            <a:r>
              <a:rPr lang="en-US" dirty="0"/>
              <a:t> paradox. This could have deviated from the actual world in the past.</a:t>
            </a:r>
          </a:p>
          <a:p>
            <a:pPr marL="514350" indent="-514350">
              <a:buFont typeface="+mj-lt"/>
              <a:buAutoNum type="arabicPeriod"/>
            </a:pPr>
            <a:r>
              <a:rPr lang="en-US" dirty="0"/>
              <a:t>We can run the argument in terms of </a:t>
            </a:r>
            <a:r>
              <a:rPr lang="en-US" i="1" dirty="0"/>
              <a:t>conceivability</a:t>
            </a:r>
            <a:r>
              <a:rPr lang="en-US" dirty="0"/>
              <a:t> rather than metaphysical possibility, where </a:t>
            </a:r>
            <a:r>
              <a:rPr lang="en-US" i="1" dirty="0"/>
              <a:t>conceivable</a:t>
            </a:r>
            <a:r>
              <a:rPr lang="en-US" dirty="0"/>
              <a:t> = not known a priori to be impossible.</a:t>
            </a:r>
          </a:p>
        </p:txBody>
      </p:sp>
    </p:spTree>
    <p:extLst>
      <p:ext uri="{BB962C8B-B14F-4D97-AF65-F5344CB8AC3E}">
        <p14:creationId xmlns:p14="http://schemas.microsoft.com/office/powerpoint/2010/main" val="40013808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8CE74-FB41-164C-8234-F48955D548C7}"/>
              </a:ext>
            </a:extLst>
          </p:cNvPr>
          <p:cNvSpPr>
            <a:spLocks noGrp="1"/>
          </p:cNvSpPr>
          <p:nvPr>
            <p:ph type="title"/>
          </p:nvPr>
        </p:nvSpPr>
        <p:spPr/>
        <p:txBody>
          <a:bodyPr/>
          <a:lstStyle/>
          <a:p>
            <a:r>
              <a:rPr lang="en-US" dirty="0"/>
              <a:t>Further Reading</a:t>
            </a:r>
          </a:p>
        </p:txBody>
      </p:sp>
      <p:sp>
        <p:nvSpPr>
          <p:cNvPr id="3" name="Content Placeholder 2">
            <a:extLst>
              <a:ext uri="{FF2B5EF4-FFF2-40B4-BE49-F238E27FC236}">
                <a16:creationId xmlns:a16="http://schemas.microsoft.com/office/drawing/2014/main" id="{75A6CBB5-F745-A94B-B9D4-79663B437C66}"/>
              </a:ext>
            </a:extLst>
          </p:cNvPr>
          <p:cNvSpPr>
            <a:spLocks noGrp="1"/>
          </p:cNvSpPr>
          <p:nvPr>
            <p:ph idx="1"/>
          </p:nvPr>
        </p:nvSpPr>
        <p:spPr/>
        <p:txBody>
          <a:bodyPr>
            <a:normAutofit lnSpcReduction="10000"/>
          </a:bodyPr>
          <a:lstStyle/>
          <a:p>
            <a:r>
              <a:rPr lang="en-US" dirty="0"/>
              <a:t>Jose </a:t>
            </a:r>
            <a:r>
              <a:rPr lang="en-US" dirty="0" err="1"/>
              <a:t>Benardete</a:t>
            </a:r>
            <a:r>
              <a:rPr lang="en-US" dirty="0"/>
              <a:t>, </a:t>
            </a:r>
            <a:r>
              <a:rPr lang="en-US" i="1" dirty="0"/>
              <a:t>Infinity: An Essay in Metaphysics </a:t>
            </a:r>
            <a:r>
              <a:rPr lang="en-US" dirty="0"/>
              <a:t>(1964).</a:t>
            </a:r>
          </a:p>
          <a:p>
            <a:r>
              <a:rPr lang="en-US" dirty="0"/>
              <a:t>Alexander Pruss, “From Grim Reaper Paradox to </a:t>
            </a:r>
            <a:r>
              <a:rPr lang="en-US" dirty="0" err="1"/>
              <a:t>Kalaam</a:t>
            </a:r>
            <a:r>
              <a:rPr lang="en-US" dirty="0"/>
              <a:t>,” </a:t>
            </a:r>
            <a:r>
              <a:rPr lang="en-US" dirty="0" err="1"/>
              <a:t>alexanderpruss.blogspot.com</a:t>
            </a:r>
            <a:r>
              <a:rPr lang="en-US" dirty="0"/>
              <a:t>/2009/10/from-grim-reaper-paradox-to-</a:t>
            </a:r>
            <a:r>
              <a:rPr lang="en-US" dirty="0" err="1"/>
              <a:t>kalaam.html</a:t>
            </a:r>
            <a:r>
              <a:rPr lang="en-US" dirty="0"/>
              <a:t> </a:t>
            </a:r>
          </a:p>
          <a:p>
            <a:r>
              <a:rPr lang="en-US" dirty="0"/>
              <a:t>Robert C. Koons, ““A New </a:t>
            </a:r>
            <a:r>
              <a:rPr lang="en-US" dirty="0" err="1"/>
              <a:t>Kalām</a:t>
            </a:r>
            <a:r>
              <a:rPr lang="en-US" dirty="0"/>
              <a:t> Argument: Revenge of the Grim Reaper,” </a:t>
            </a:r>
            <a:r>
              <a:rPr lang="en-US" i="1" dirty="0" err="1"/>
              <a:t>Noûs</a:t>
            </a:r>
            <a:r>
              <a:rPr lang="en-US" dirty="0"/>
              <a:t> 48 (2014):256-267.</a:t>
            </a:r>
          </a:p>
        </p:txBody>
      </p:sp>
    </p:spTree>
    <p:extLst>
      <p:ext uri="{BB962C8B-B14F-4D97-AF65-F5344CB8AC3E}">
        <p14:creationId xmlns:p14="http://schemas.microsoft.com/office/powerpoint/2010/main" val="4236802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17390" y="4496107"/>
            <a:ext cx="1054507" cy="1341185"/>
          </a:xfrm>
          <a:prstGeom prst="rect">
            <a:avLst/>
          </a:prstGeom>
        </p:spPr>
      </p:pic>
      <p:pic>
        <p:nvPicPr>
          <p:cNvPr id="6" name="Picture 5"/>
          <p:cNvPicPr>
            <a:picLocks noChangeAspect="1"/>
          </p:cNvPicPr>
          <p:nvPr/>
        </p:nvPicPr>
        <p:blipFill>
          <a:blip r:embed="rId2"/>
          <a:stretch>
            <a:fillRect/>
          </a:stretch>
        </p:blipFill>
        <p:spPr>
          <a:xfrm>
            <a:off x="944644" y="3492374"/>
            <a:ext cx="1449897" cy="1844065"/>
          </a:xfrm>
          <a:prstGeom prst="rect">
            <a:avLst/>
          </a:prstGeom>
        </p:spPr>
      </p:pic>
      <p:pic>
        <p:nvPicPr>
          <p:cNvPr id="7" name="Picture 6"/>
          <p:cNvPicPr>
            <a:picLocks noChangeAspect="1"/>
          </p:cNvPicPr>
          <p:nvPr/>
        </p:nvPicPr>
        <p:blipFill>
          <a:blip r:embed="rId2"/>
          <a:stretch>
            <a:fillRect/>
          </a:stretch>
        </p:blipFill>
        <p:spPr>
          <a:xfrm>
            <a:off x="1471897" y="2644647"/>
            <a:ext cx="1982965" cy="2522053"/>
          </a:xfrm>
          <a:prstGeom prst="rect">
            <a:avLst/>
          </a:prstGeom>
        </p:spPr>
      </p:pic>
      <p:pic>
        <p:nvPicPr>
          <p:cNvPr id="8" name="Picture 7"/>
          <p:cNvPicPr>
            <a:picLocks noChangeAspect="1"/>
          </p:cNvPicPr>
          <p:nvPr/>
        </p:nvPicPr>
        <p:blipFill>
          <a:blip r:embed="rId2"/>
          <a:stretch>
            <a:fillRect/>
          </a:stretch>
        </p:blipFill>
        <p:spPr>
          <a:xfrm>
            <a:off x="2316408" y="2046912"/>
            <a:ext cx="2276908" cy="2895908"/>
          </a:xfrm>
          <a:prstGeom prst="rect">
            <a:avLst/>
          </a:prstGeom>
        </p:spPr>
      </p:pic>
      <p:pic>
        <p:nvPicPr>
          <p:cNvPr id="9" name="Picture 8"/>
          <p:cNvPicPr>
            <a:picLocks noChangeAspect="1"/>
          </p:cNvPicPr>
          <p:nvPr/>
        </p:nvPicPr>
        <p:blipFill>
          <a:blip r:embed="rId2">
            <a:alphaModFix/>
          </a:blip>
          <a:stretch>
            <a:fillRect/>
          </a:stretch>
        </p:blipFill>
        <p:spPr>
          <a:xfrm>
            <a:off x="3275841" y="1144821"/>
            <a:ext cx="2634950" cy="3351286"/>
          </a:xfrm>
          <a:prstGeom prst="rect">
            <a:avLst/>
          </a:prstGeom>
        </p:spPr>
      </p:pic>
      <p:pic>
        <p:nvPicPr>
          <p:cNvPr id="10" name="Picture 9"/>
          <p:cNvPicPr>
            <a:picLocks noChangeAspect="1"/>
          </p:cNvPicPr>
          <p:nvPr/>
        </p:nvPicPr>
        <p:blipFill>
          <a:blip r:embed="rId2"/>
          <a:stretch>
            <a:fillRect/>
          </a:stretch>
        </p:blipFill>
        <p:spPr>
          <a:xfrm>
            <a:off x="4958771" y="274638"/>
            <a:ext cx="3458980" cy="4399340"/>
          </a:xfrm>
          <a:prstGeom prst="rect">
            <a:avLst/>
          </a:prstGeom>
        </p:spPr>
      </p:pic>
      <p:sp>
        <p:nvSpPr>
          <p:cNvPr id="11" name="TextBox 10"/>
          <p:cNvSpPr txBox="1"/>
          <p:nvPr/>
        </p:nvSpPr>
        <p:spPr>
          <a:xfrm>
            <a:off x="5910790" y="4942820"/>
            <a:ext cx="1669237" cy="369332"/>
          </a:xfrm>
          <a:prstGeom prst="rect">
            <a:avLst/>
          </a:prstGeom>
          <a:noFill/>
        </p:spPr>
        <p:txBody>
          <a:bodyPr wrap="square" rtlCol="0">
            <a:spAutoFit/>
          </a:bodyPr>
          <a:lstStyle/>
          <a:p>
            <a:r>
              <a:rPr lang="en-US" dirty="0"/>
              <a:t>12:01</a:t>
            </a:r>
          </a:p>
        </p:txBody>
      </p:sp>
      <p:sp>
        <p:nvSpPr>
          <p:cNvPr id="12" name="TextBox 11"/>
          <p:cNvSpPr txBox="1"/>
          <p:nvPr/>
        </p:nvSpPr>
        <p:spPr>
          <a:xfrm>
            <a:off x="4148071" y="4982034"/>
            <a:ext cx="1189024" cy="369332"/>
          </a:xfrm>
          <a:prstGeom prst="rect">
            <a:avLst/>
          </a:prstGeom>
          <a:noFill/>
        </p:spPr>
        <p:txBody>
          <a:bodyPr wrap="square" rtlCol="0">
            <a:spAutoFit/>
          </a:bodyPr>
          <a:lstStyle/>
          <a:p>
            <a:r>
              <a:rPr lang="en-US" dirty="0"/>
              <a:t>12:00:30</a:t>
            </a:r>
          </a:p>
        </p:txBody>
      </p:sp>
      <p:sp>
        <p:nvSpPr>
          <p:cNvPr id="13" name="TextBox 12"/>
          <p:cNvSpPr txBox="1"/>
          <p:nvPr/>
        </p:nvSpPr>
        <p:spPr>
          <a:xfrm>
            <a:off x="3094164" y="5166700"/>
            <a:ext cx="1053907" cy="369332"/>
          </a:xfrm>
          <a:prstGeom prst="rect">
            <a:avLst/>
          </a:prstGeom>
          <a:noFill/>
        </p:spPr>
        <p:txBody>
          <a:bodyPr wrap="square" rtlCol="0">
            <a:spAutoFit/>
          </a:bodyPr>
          <a:lstStyle/>
          <a:p>
            <a:r>
              <a:rPr lang="en-US" dirty="0"/>
              <a:t>12:00:15</a:t>
            </a:r>
          </a:p>
        </p:txBody>
      </p:sp>
      <p:sp>
        <p:nvSpPr>
          <p:cNvPr id="14" name="TextBox 13"/>
          <p:cNvSpPr txBox="1"/>
          <p:nvPr/>
        </p:nvSpPr>
        <p:spPr>
          <a:xfrm>
            <a:off x="2077422" y="5467960"/>
            <a:ext cx="1198419" cy="369332"/>
          </a:xfrm>
          <a:prstGeom prst="rect">
            <a:avLst/>
          </a:prstGeom>
          <a:noFill/>
        </p:spPr>
        <p:txBody>
          <a:bodyPr wrap="square" rtlCol="0">
            <a:spAutoFit/>
          </a:bodyPr>
          <a:lstStyle/>
          <a:p>
            <a:r>
              <a:rPr lang="en-US" dirty="0"/>
              <a:t>12:00:07.5</a:t>
            </a:r>
          </a:p>
        </p:txBody>
      </p:sp>
      <p:sp>
        <p:nvSpPr>
          <p:cNvPr id="15" name="TextBox 14"/>
          <p:cNvSpPr txBox="1"/>
          <p:nvPr/>
        </p:nvSpPr>
        <p:spPr>
          <a:xfrm>
            <a:off x="1189024" y="6065978"/>
            <a:ext cx="1553838" cy="369332"/>
          </a:xfrm>
          <a:prstGeom prst="rect">
            <a:avLst/>
          </a:prstGeom>
          <a:noFill/>
        </p:spPr>
        <p:txBody>
          <a:bodyPr wrap="square" rtlCol="0">
            <a:spAutoFit/>
          </a:bodyPr>
          <a:lstStyle/>
          <a:p>
            <a:r>
              <a:rPr lang="en-US" dirty="0"/>
              <a:t>12:00:03.75</a:t>
            </a:r>
          </a:p>
        </p:txBody>
      </p:sp>
      <p:sp>
        <p:nvSpPr>
          <p:cNvPr id="16" name="TextBox 15"/>
          <p:cNvSpPr txBox="1"/>
          <p:nvPr/>
        </p:nvSpPr>
        <p:spPr>
          <a:xfrm>
            <a:off x="391836" y="6435311"/>
            <a:ext cx="1924572" cy="369332"/>
          </a:xfrm>
          <a:prstGeom prst="rect">
            <a:avLst/>
          </a:prstGeom>
          <a:noFill/>
        </p:spPr>
        <p:txBody>
          <a:bodyPr wrap="square" rtlCol="0">
            <a:spAutoFit/>
          </a:bodyPr>
          <a:lstStyle/>
          <a:p>
            <a:r>
              <a:rPr lang="en-US" dirty="0"/>
              <a:t>12:00:01.875</a:t>
            </a:r>
          </a:p>
        </p:txBody>
      </p:sp>
      <p:sp>
        <p:nvSpPr>
          <p:cNvPr id="17" name="Oval Callout 16"/>
          <p:cNvSpPr/>
          <p:nvPr/>
        </p:nvSpPr>
        <p:spPr>
          <a:xfrm>
            <a:off x="5910791" y="0"/>
            <a:ext cx="2952844" cy="972718"/>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18" name="Oval Callout 17"/>
          <p:cNvSpPr/>
          <p:nvPr/>
        </p:nvSpPr>
        <p:spPr>
          <a:xfrm>
            <a:off x="3094164" y="572393"/>
            <a:ext cx="2448965" cy="845245"/>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19" name="Oval Callout 18"/>
          <p:cNvSpPr/>
          <p:nvPr/>
        </p:nvSpPr>
        <p:spPr>
          <a:xfrm>
            <a:off x="2516750" y="1760698"/>
            <a:ext cx="1154828" cy="572428"/>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20" name="Oval Callout 19"/>
          <p:cNvSpPr/>
          <p:nvPr/>
        </p:nvSpPr>
        <p:spPr>
          <a:xfrm>
            <a:off x="1897553" y="2644647"/>
            <a:ext cx="837709" cy="400325"/>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23" name="Oval Callout 22"/>
          <p:cNvSpPr/>
          <p:nvPr/>
        </p:nvSpPr>
        <p:spPr>
          <a:xfrm>
            <a:off x="1217278" y="3281062"/>
            <a:ext cx="509238" cy="422623"/>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24" name="TextBox 23"/>
          <p:cNvSpPr txBox="1"/>
          <p:nvPr/>
        </p:nvSpPr>
        <p:spPr>
          <a:xfrm>
            <a:off x="6674748" y="274638"/>
            <a:ext cx="1544526" cy="369332"/>
          </a:xfrm>
          <a:prstGeom prst="rect">
            <a:avLst/>
          </a:prstGeom>
          <a:noFill/>
        </p:spPr>
        <p:txBody>
          <a:bodyPr wrap="square" rtlCol="0">
            <a:spAutoFit/>
          </a:bodyPr>
          <a:lstStyle/>
          <a:p>
            <a:r>
              <a:rPr lang="en-US" dirty="0"/>
              <a:t>Death to Fred!</a:t>
            </a:r>
          </a:p>
        </p:txBody>
      </p:sp>
      <p:sp>
        <p:nvSpPr>
          <p:cNvPr id="26" name="TextBox 25"/>
          <p:cNvSpPr txBox="1"/>
          <p:nvPr/>
        </p:nvSpPr>
        <p:spPr>
          <a:xfrm>
            <a:off x="3454862" y="810598"/>
            <a:ext cx="1679560" cy="646331"/>
          </a:xfrm>
          <a:prstGeom prst="rect">
            <a:avLst/>
          </a:prstGeom>
          <a:noFill/>
        </p:spPr>
        <p:txBody>
          <a:bodyPr wrap="square" rtlCol="0">
            <a:spAutoFit/>
          </a:bodyPr>
          <a:lstStyle/>
          <a:p>
            <a:r>
              <a:rPr lang="en-US" dirty="0"/>
              <a:t>Death to Fred!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Unbounded Version: </a:t>
            </a:r>
            <a:br>
              <a:rPr lang="en-US" dirty="0"/>
            </a:br>
            <a:r>
              <a:rPr lang="en-US" dirty="0"/>
              <a:t>Alexander Pruss (2009)</a:t>
            </a:r>
          </a:p>
        </p:txBody>
      </p:sp>
      <p:sp>
        <p:nvSpPr>
          <p:cNvPr id="3" name="Content Placeholder 2"/>
          <p:cNvSpPr>
            <a:spLocks noGrp="1"/>
          </p:cNvSpPr>
          <p:nvPr>
            <p:ph idx="1"/>
          </p:nvPr>
        </p:nvSpPr>
        <p:spPr/>
        <p:txBody>
          <a:bodyPr>
            <a:normAutofit fontScale="92500"/>
          </a:bodyPr>
          <a:lstStyle/>
          <a:p>
            <a:r>
              <a:rPr lang="en-US" dirty="0"/>
              <a:t>1 B.C.: GR #1</a:t>
            </a:r>
          </a:p>
          <a:p>
            <a:r>
              <a:rPr lang="en-US" dirty="0"/>
              <a:t>2 B.C: GR #2</a:t>
            </a:r>
          </a:p>
          <a:p>
            <a:r>
              <a:rPr lang="en-US" dirty="0"/>
              <a:t>3 B.C.: GR #3</a:t>
            </a:r>
          </a:p>
          <a:p>
            <a:pPr>
              <a:buNone/>
            </a:pPr>
            <a:r>
              <a:rPr lang="en-US" dirty="0"/>
              <a:t>  etc.</a:t>
            </a:r>
          </a:p>
          <a:p>
            <a:pPr>
              <a:buNone/>
            </a:pPr>
            <a:r>
              <a:rPr lang="en-US" dirty="0"/>
              <a:t>Each Grim Reaper issues a death warrant for Fred if and only if no preceding GR has done so.</a:t>
            </a:r>
          </a:p>
          <a:p>
            <a:pPr>
              <a:buNone/>
            </a:pPr>
            <a:r>
              <a:rPr lang="en-US" dirty="0" err="1"/>
              <a:t>alexanderpruss.blogspot.com</a:t>
            </a:r>
            <a:r>
              <a:rPr lang="en-US" dirty="0"/>
              <a:t>/2009/10/from-grim-reaper-paradox-to-</a:t>
            </a:r>
            <a:r>
              <a:rPr lang="en-US" dirty="0" err="1"/>
              <a:t>kalaam.html</a:t>
            </a:r>
            <a:r>
              <a:rPr lang="en-US"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Some GR has acted</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a:t>Assumption for reductio: no GR has acted at any time.</a:t>
            </a:r>
          </a:p>
          <a:p>
            <a:pPr marL="514350" indent="-514350">
              <a:buFont typeface="+mj-lt"/>
              <a:buAutoNum type="arabicPeriod"/>
            </a:pPr>
            <a:r>
              <a:rPr lang="en-US" dirty="0"/>
              <a:t>Consider GR #1.</a:t>
            </a:r>
          </a:p>
          <a:p>
            <a:pPr marL="514350" indent="-514350">
              <a:buFont typeface="+mj-lt"/>
              <a:buAutoNum type="arabicPeriod"/>
            </a:pPr>
            <a:r>
              <a:rPr lang="en-US" dirty="0"/>
              <a:t> By hypothesis, no GR with number greater than 1 has acted.</a:t>
            </a:r>
          </a:p>
          <a:p>
            <a:pPr marL="514350" indent="-514350">
              <a:buFont typeface="+mj-lt"/>
              <a:buAutoNum type="arabicPeriod"/>
            </a:pPr>
            <a:r>
              <a:rPr lang="en-US" dirty="0"/>
              <a:t>By the definition of the GR role, if no GR with number greater than 1 has acted, then GR #1 has issued a death warrant.</a:t>
            </a:r>
          </a:p>
          <a:p>
            <a:pPr marL="514350" indent="-514350">
              <a:buFont typeface="+mj-lt"/>
              <a:buAutoNum type="arabicPeriod"/>
            </a:pPr>
            <a:r>
              <a:rPr lang="en-US" dirty="0"/>
              <a:t>So, GR#1 has acted.</a:t>
            </a:r>
          </a:p>
          <a:p>
            <a:pPr marL="514350" indent="-514350">
              <a:buFont typeface="+mj-lt"/>
              <a:buAutoNum type="arabicPeriod"/>
            </a:pPr>
            <a:r>
              <a:rPr lang="en-US" dirty="0"/>
              <a:t>Contradiction.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no GR has acted</a:t>
            </a:r>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a:t>From previous proof, we know that some GR has acted. Say, GR #</a:t>
            </a:r>
            <a:r>
              <a:rPr lang="en-US" dirty="0" err="1"/>
              <a:t>n</a:t>
            </a:r>
            <a:r>
              <a:rPr lang="en-US" dirty="0"/>
              <a:t>.</a:t>
            </a:r>
          </a:p>
          <a:p>
            <a:pPr marL="514350" indent="-514350">
              <a:buFont typeface="+mj-lt"/>
              <a:buAutoNum type="arabicPeriod"/>
            </a:pPr>
            <a:r>
              <a:rPr lang="en-US" dirty="0"/>
              <a:t>By the definition of the GR role, if GR #</a:t>
            </a:r>
            <a:r>
              <a:rPr lang="en-US" dirty="0" err="1"/>
              <a:t>n</a:t>
            </a:r>
            <a:r>
              <a:rPr lang="en-US" dirty="0"/>
              <a:t> has acted, then no GR #</a:t>
            </a:r>
            <a:r>
              <a:rPr lang="en-US" dirty="0" err="1"/>
              <a:t>m</a:t>
            </a:r>
            <a:r>
              <a:rPr lang="en-US" dirty="0"/>
              <a:t>, with </a:t>
            </a:r>
            <a:r>
              <a:rPr lang="en-US" dirty="0" err="1"/>
              <a:t>m</a:t>
            </a:r>
            <a:r>
              <a:rPr lang="en-US" dirty="0"/>
              <a:t> &gt; </a:t>
            </a:r>
            <a:r>
              <a:rPr lang="en-US" dirty="0" err="1"/>
              <a:t>n</a:t>
            </a:r>
            <a:r>
              <a:rPr lang="en-US" dirty="0"/>
              <a:t> has acted.</a:t>
            </a:r>
          </a:p>
          <a:p>
            <a:pPr marL="514350" indent="-514350">
              <a:buFont typeface="+mj-lt"/>
              <a:buAutoNum type="arabicPeriod"/>
            </a:pPr>
            <a:r>
              <a:rPr lang="en-US" dirty="0"/>
              <a:t>So, no GR #</a:t>
            </a:r>
            <a:r>
              <a:rPr lang="en-US" dirty="0" err="1"/>
              <a:t>m</a:t>
            </a:r>
            <a:r>
              <a:rPr lang="en-US" dirty="0"/>
              <a:t>, with </a:t>
            </a:r>
            <a:r>
              <a:rPr lang="en-US" dirty="0" err="1"/>
              <a:t>m</a:t>
            </a:r>
            <a:r>
              <a:rPr lang="en-US" dirty="0"/>
              <a:t> &gt; </a:t>
            </a:r>
            <a:r>
              <a:rPr lang="en-US" dirty="0" err="1"/>
              <a:t>n</a:t>
            </a:r>
            <a:r>
              <a:rPr lang="en-US" dirty="0"/>
              <a:t> has acted. (1, 2)</a:t>
            </a:r>
          </a:p>
          <a:p>
            <a:pPr marL="514350" indent="-514350">
              <a:buFont typeface="+mj-lt"/>
              <a:buAutoNum type="arabicPeriod"/>
            </a:pPr>
            <a:r>
              <a:rPr lang="en-US" dirty="0"/>
              <a:t>So, no GR #</a:t>
            </a:r>
            <a:r>
              <a:rPr lang="en-US" dirty="0" err="1"/>
              <a:t>m</a:t>
            </a:r>
            <a:r>
              <a:rPr lang="en-US" dirty="0"/>
              <a:t>, with </a:t>
            </a:r>
            <a:r>
              <a:rPr lang="en-US" dirty="0" err="1"/>
              <a:t>m</a:t>
            </a:r>
            <a:r>
              <a:rPr lang="en-US" dirty="0"/>
              <a:t> &gt; n+1 has acted. (3)</a:t>
            </a:r>
          </a:p>
          <a:p>
            <a:pPr marL="514350" indent="-514350">
              <a:buFont typeface="+mj-lt"/>
              <a:buAutoNum type="arabicPeriod"/>
            </a:pPr>
            <a:r>
              <a:rPr lang="en-US" dirty="0"/>
              <a:t>By definition of the GR role, if no </a:t>
            </a:r>
            <a:r>
              <a:rPr lang="en-US" dirty="0" err="1"/>
              <a:t>m</a:t>
            </a:r>
            <a:r>
              <a:rPr lang="en-US" dirty="0"/>
              <a:t> &gt; n+1 has acted, then GR #n+1 has acted. So, GR#n+1 has acted. (4)</a:t>
            </a:r>
          </a:p>
          <a:p>
            <a:pPr marL="514350" indent="-514350">
              <a:buFont typeface="+mj-lt"/>
              <a:buAutoNum type="arabicPeriod"/>
            </a:pPr>
            <a:r>
              <a:rPr lang="en-US" dirty="0"/>
              <a:t>But, if GR#(n+1) has acted, then </a:t>
            </a:r>
            <a:r>
              <a:rPr lang="en-US" dirty="0" err="1"/>
              <a:t>GR#n</a:t>
            </a:r>
            <a:r>
              <a:rPr lang="en-US" dirty="0"/>
              <a:t> has not acted. Contradiction.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with paradoxes?</a:t>
            </a:r>
          </a:p>
        </p:txBody>
      </p:sp>
      <p:sp>
        <p:nvSpPr>
          <p:cNvPr id="3" name="Content Placeholder 2"/>
          <p:cNvSpPr>
            <a:spLocks noGrp="1"/>
          </p:cNvSpPr>
          <p:nvPr>
            <p:ph idx="1"/>
          </p:nvPr>
        </p:nvSpPr>
        <p:spPr/>
        <p:txBody>
          <a:bodyPr>
            <a:normAutofit lnSpcReduction="10000"/>
          </a:bodyPr>
          <a:lstStyle/>
          <a:p>
            <a:r>
              <a:rPr lang="en-US" dirty="0"/>
              <a:t>Contradictions cannot be true.</a:t>
            </a:r>
          </a:p>
          <a:p>
            <a:r>
              <a:rPr lang="en-US" dirty="0"/>
              <a:t>So, there is no possible world in which the Grim Reaper scenario is realized.</a:t>
            </a:r>
          </a:p>
          <a:p>
            <a:r>
              <a:rPr lang="en-US" dirty="0"/>
              <a:t>Nonetheless, the possibility of the Grim Reaper scenario follows from some quite plausible assumptions (including the assumption that an infinite past is possible).</a:t>
            </a:r>
          </a:p>
          <a:p>
            <a:r>
              <a:rPr lang="en-US" dirty="0"/>
              <a:t>The paradox demonstrates that at least one of these assumptions must be false.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might lead us to think (initially) that the GR story is possible?</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a:t>Assume that a simple, one-step GR scenario is possible.</a:t>
            </a:r>
          </a:p>
          <a:p>
            <a:pPr marL="514350" indent="-514350">
              <a:buFont typeface="+mj-lt"/>
              <a:buAutoNum type="arabicPeriod"/>
            </a:pPr>
            <a:r>
              <a:rPr lang="en-US" dirty="0"/>
              <a:t>Assume that an infinite past is possible.</a:t>
            </a:r>
          </a:p>
          <a:p>
            <a:pPr marL="514350" indent="-514350">
              <a:buFont typeface="+mj-lt"/>
              <a:buAutoNum type="arabicPeriod"/>
            </a:pPr>
            <a:r>
              <a:rPr lang="en-US" dirty="0"/>
              <a:t>Assume an appropriate version of David Lewis’s Patchwork Principle.</a:t>
            </a:r>
          </a:p>
          <a:p>
            <a:pPr marL="514350" indent="-514350">
              <a:buFont typeface="+mj-lt"/>
              <a:buAutoNum type="arabicPeriod"/>
            </a:pPr>
            <a:r>
              <a:rPr lang="en-US" dirty="0"/>
              <a:t>Assume that powers and dispositions are intrinsic to things at times.</a:t>
            </a:r>
          </a:p>
          <a:p>
            <a:pPr marL="514350" indent="-514350"/>
            <a:r>
              <a:rPr lang="en-US" dirty="0"/>
              <a:t>From these four assumptions, the possibility of the infinitary GR stories follows. So, one of them must be false.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1734</TotalTime>
  <Words>2304</Words>
  <Application>Microsoft Macintosh PowerPoint</Application>
  <PresentationFormat>On-screen Show (4:3)</PresentationFormat>
  <Paragraphs>145</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Benardete’s Grim Reaper Paradox and the Necessary Finitude of  Time and Causation </vt:lpstr>
      <vt:lpstr>The Grim Reaper  Jose Benardete’s Infinity: An Essay in Metaphysics (1964)</vt:lpstr>
      <vt:lpstr>Classic Kalaam Argument</vt:lpstr>
      <vt:lpstr>PowerPoint Presentation</vt:lpstr>
      <vt:lpstr>The Unbounded Version:  Alexander Pruss (2009)</vt:lpstr>
      <vt:lpstr>Proof: Some GR has acted</vt:lpstr>
      <vt:lpstr>Proof: no GR has acted</vt:lpstr>
      <vt:lpstr>What do we do with paradoxes?</vt:lpstr>
      <vt:lpstr>What might lead us to think (initially) that the GR story is possible?</vt:lpstr>
      <vt:lpstr>Responding to Paradoxes</vt:lpstr>
      <vt:lpstr>The Inconsistent Set</vt:lpstr>
      <vt:lpstr>Proposition 2: A Patchwork Principle</vt:lpstr>
      <vt:lpstr>The Patchwork Idea</vt:lpstr>
      <vt:lpstr>The Patchwork Idea</vt:lpstr>
      <vt:lpstr>Infinitary Patchwork Principle</vt:lpstr>
      <vt:lpstr>Proposition 3: Intrinsicality of Powers</vt:lpstr>
      <vt:lpstr>The Neo-Humeists’ Way Out</vt:lpstr>
      <vt:lpstr>Responding to the Neo-Humeists</vt:lpstr>
      <vt:lpstr>Proposition 4: Possible Infinity of the Past</vt:lpstr>
      <vt:lpstr>The Weakest Link</vt:lpstr>
      <vt:lpstr>Objections</vt:lpstr>
      <vt:lpstr>What about an Infinite Future?</vt:lpstr>
      <vt:lpstr>A Relativistic Loophole?</vt:lpstr>
      <vt:lpstr>Still need a Timeless Cuase</vt:lpstr>
      <vt:lpstr>From Atemporal Being to God</vt:lpstr>
      <vt:lpstr>A Non-temporal Kalaam Argument</vt:lpstr>
      <vt:lpstr>From Grim Reaper to Causal Finitism</vt:lpstr>
      <vt:lpstr>From Uncaused First Cause to God</vt:lpstr>
      <vt:lpstr>Problem: Inconsistency among the Premises</vt:lpstr>
      <vt:lpstr>Two Possible Solutions</vt:lpstr>
      <vt:lpstr>Objecting to the Patchwork Principle</vt:lpstr>
      <vt:lpstr>Two responses to Oppy</vt:lpstr>
      <vt:lpstr>Further Reading</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and Paradox</dc:title>
  <dc:creator>UT</dc:creator>
  <cp:lastModifiedBy>Koons, Robert C</cp:lastModifiedBy>
  <cp:revision>28</cp:revision>
  <dcterms:created xsi:type="dcterms:W3CDTF">2011-04-05T13:11:03Z</dcterms:created>
  <dcterms:modified xsi:type="dcterms:W3CDTF">2020-08-12T14:05:10Z</dcterms:modified>
</cp:coreProperties>
</file>