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53"/>
  </p:notesMasterIdLst>
  <p:sldIdLst>
    <p:sldId id="256" r:id="rId2"/>
    <p:sldId id="324" r:id="rId3"/>
    <p:sldId id="358" r:id="rId4"/>
    <p:sldId id="359" r:id="rId5"/>
    <p:sldId id="361" r:id="rId6"/>
    <p:sldId id="362" r:id="rId7"/>
    <p:sldId id="363" r:id="rId8"/>
    <p:sldId id="364" r:id="rId9"/>
    <p:sldId id="365" r:id="rId10"/>
    <p:sldId id="366" r:id="rId11"/>
    <p:sldId id="367" r:id="rId12"/>
    <p:sldId id="368" r:id="rId13"/>
    <p:sldId id="391" r:id="rId14"/>
    <p:sldId id="370" r:id="rId15"/>
    <p:sldId id="371" r:id="rId16"/>
    <p:sldId id="372" r:id="rId17"/>
    <p:sldId id="373" r:id="rId18"/>
    <p:sldId id="374" r:id="rId19"/>
    <p:sldId id="375" r:id="rId20"/>
    <p:sldId id="376" r:id="rId21"/>
    <p:sldId id="377" r:id="rId22"/>
    <p:sldId id="378" r:id="rId23"/>
    <p:sldId id="379" r:id="rId24"/>
    <p:sldId id="380" r:id="rId25"/>
    <p:sldId id="325" r:id="rId26"/>
    <p:sldId id="328" r:id="rId27"/>
    <p:sldId id="345" r:id="rId28"/>
    <p:sldId id="262" r:id="rId29"/>
    <p:sldId id="263" r:id="rId30"/>
    <p:sldId id="329" r:id="rId31"/>
    <p:sldId id="264" r:id="rId32"/>
    <p:sldId id="300" r:id="rId33"/>
    <p:sldId id="301" r:id="rId34"/>
    <p:sldId id="302" r:id="rId35"/>
    <p:sldId id="303" r:id="rId36"/>
    <p:sldId id="304" r:id="rId37"/>
    <p:sldId id="305" r:id="rId38"/>
    <p:sldId id="330" r:id="rId39"/>
    <p:sldId id="383" r:id="rId40"/>
    <p:sldId id="331" r:id="rId41"/>
    <p:sldId id="332" r:id="rId42"/>
    <p:sldId id="334" r:id="rId43"/>
    <p:sldId id="335" r:id="rId44"/>
    <p:sldId id="336" r:id="rId45"/>
    <p:sldId id="337" r:id="rId46"/>
    <p:sldId id="344" r:id="rId47"/>
    <p:sldId id="338" r:id="rId48"/>
    <p:sldId id="340" r:id="rId49"/>
    <p:sldId id="342" r:id="rId50"/>
    <p:sldId id="343" r:id="rId51"/>
    <p:sldId id="390" r:id="rId5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p:restoredTop sz="93023"/>
  </p:normalViewPr>
  <p:slideViewPr>
    <p:cSldViewPr>
      <p:cViewPr varScale="1">
        <p:scale>
          <a:sx n="45" d="100"/>
          <a:sy n="45" d="100"/>
        </p:scale>
        <p:origin x="20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294F38-565C-7F43-BDA9-191C2D6E1216}" type="doc">
      <dgm:prSet loTypeId="urn:microsoft.com/office/officeart/2005/8/layout/hProcess9" loCatId="" qsTypeId="urn:microsoft.com/office/officeart/2005/8/quickstyle/simple4" qsCatId="simple" csTypeId="urn:microsoft.com/office/officeart/2005/8/colors/accent1_2" csCatId="accent1" phldr="1"/>
      <dgm:spPr/>
    </dgm:pt>
    <dgm:pt modelId="{E6BB8A8A-B90D-4449-BCB0-105EAE4B1057}">
      <dgm:prSet phldrT="[Text]"/>
      <dgm:spPr/>
      <dgm:t>
        <a:bodyPr/>
        <a:lstStyle/>
        <a:p>
          <a:r>
            <a:rPr lang="en-US" dirty="0" err="1"/>
            <a:t>Uncausable</a:t>
          </a:r>
          <a:endParaRPr lang="en-US" dirty="0"/>
        </a:p>
      </dgm:t>
    </dgm:pt>
    <dgm:pt modelId="{A2BF3C41-049C-4D4C-811D-F203DE9932B4}" type="parTrans" cxnId="{752DE46B-16D0-ED4C-BCE4-7EA3A69A7329}">
      <dgm:prSet/>
      <dgm:spPr/>
      <dgm:t>
        <a:bodyPr/>
        <a:lstStyle/>
        <a:p>
          <a:endParaRPr lang="en-US"/>
        </a:p>
      </dgm:t>
    </dgm:pt>
    <dgm:pt modelId="{FE42016D-4295-0F4F-8325-BB66A7F8AC30}" type="sibTrans" cxnId="{752DE46B-16D0-ED4C-BCE4-7EA3A69A7329}">
      <dgm:prSet/>
      <dgm:spPr/>
      <dgm:t>
        <a:bodyPr/>
        <a:lstStyle/>
        <a:p>
          <a:endParaRPr lang="en-US"/>
        </a:p>
      </dgm:t>
    </dgm:pt>
    <dgm:pt modelId="{D3B2CA30-C8EC-894C-A894-79B32C1E76EA}">
      <dgm:prSet phldrT="[Text]"/>
      <dgm:spPr/>
      <dgm:t>
        <a:bodyPr/>
        <a:lstStyle/>
        <a:p>
          <a:r>
            <a:rPr lang="en-US" dirty="0"/>
            <a:t>Infinite</a:t>
          </a:r>
        </a:p>
      </dgm:t>
    </dgm:pt>
    <dgm:pt modelId="{DC37A57C-D0A7-5F41-A64F-0C3E57DB8A4F}" type="parTrans" cxnId="{B0BC2A2A-DBD3-F14E-9E4D-D95B14A1F5B9}">
      <dgm:prSet/>
      <dgm:spPr/>
      <dgm:t>
        <a:bodyPr/>
        <a:lstStyle/>
        <a:p>
          <a:endParaRPr lang="en-US"/>
        </a:p>
      </dgm:t>
    </dgm:pt>
    <dgm:pt modelId="{4C05181F-0848-3E40-AEB5-DA77C3696B57}" type="sibTrans" cxnId="{B0BC2A2A-DBD3-F14E-9E4D-D95B14A1F5B9}">
      <dgm:prSet/>
      <dgm:spPr/>
      <dgm:t>
        <a:bodyPr/>
        <a:lstStyle/>
        <a:p>
          <a:endParaRPr lang="en-US"/>
        </a:p>
      </dgm:t>
    </dgm:pt>
    <dgm:pt modelId="{886611A2-5B83-7E49-B882-2D5A3CF40CC6}">
      <dgm:prSet phldrT="[Text]"/>
      <dgm:spPr/>
      <dgm:t>
        <a:bodyPr/>
        <a:lstStyle/>
        <a:p>
          <a:r>
            <a:rPr lang="en-US" dirty="0"/>
            <a:t>Absolute Existence</a:t>
          </a:r>
        </a:p>
      </dgm:t>
    </dgm:pt>
    <dgm:pt modelId="{AD6077D6-63F2-1D48-87A1-1DF0B606698F}" type="parTrans" cxnId="{8D7B2468-A5AE-A945-A0F5-AAB75723D90A}">
      <dgm:prSet/>
      <dgm:spPr/>
      <dgm:t>
        <a:bodyPr/>
        <a:lstStyle/>
        <a:p>
          <a:endParaRPr lang="en-US"/>
        </a:p>
      </dgm:t>
    </dgm:pt>
    <dgm:pt modelId="{E35D38DF-C29B-6E49-AF62-76E2DB87CFE1}" type="sibTrans" cxnId="{8D7B2468-A5AE-A945-A0F5-AAB75723D90A}">
      <dgm:prSet/>
      <dgm:spPr/>
      <dgm:t>
        <a:bodyPr/>
        <a:lstStyle/>
        <a:p>
          <a:endParaRPr lang="en-US"/>
        </a:p>
      </dgm:t>
    </dgm:pt>
    <dgm:pt modelId="{B631D7A9-9A2D-1A43-9AAD-68444437F14D}" type="pres">
      <dgm:prSet presAssocID="{6A294F38-565C-7F43-BDA9-191C2D6E1216}" presName="CompostProcess" presStyleCnt="0">
        <dgm:presLayoutVars>
          <dgm:dir/>
          <dgm:resizeHandles val="exact"/>
        </dgm:presLayoutVars>
      </dgm:prSet>
      <dgm:spPr/>
    </dgm:pt>
    <dgm:pt modelId="{F01EDF07-D4B6-CC46-A01D-8987F8D95F71}" type="pres">
      <dgm:prSet presAssocID="{6A294F38-565C-7F43-BDA9-191C2D6E1216}" presName="arrow" presStyleLbl="bgShp" presStyleIdx="0" presStyleCnt="1"/>
      <dgm:spPr/>
    </dgm:pt>
    <dgm:pt modelId="{06C3DBF6-F410-1949-8C34-C63800D43BE2}" type="pres">
      <dgm:prSet presAssocID="{6A294F38-565C-7F43-BDA9-191C2D6E1216}" presName="linearProcess" presStyleCnt="0"/>
      <dgm:spPr/>
    </dgm:pt>
    <dgm:pt modelId="{9DCDC6DB-5633-264B-B829-027DCE009989}" type="pres">
      <dgm:prSet presAssocID="{E6BB8A8A-B90D-4449-BCB0-105EAE4B1057}" presName="textNode" presStyleLbl="node1" presStyleIdx="0" presStyleCnt="3">
        <dgm:presLayoutVars>
          <dgm:bulletEnabled val="1"/>
        </dgm:presLayoutVars>
      </dgm:prSet>
      <dgm:spPr/>
    </dgm:pt>
    <dgm:pt modelId="{7531F26A-E995-EA4F-BA2E-F052427FB7B7}" type="pres">
      <dgm:prSet presAssocID="{FE42016D-4295-0F4F-8325-BB66A7F8AC30}" presName="sibTrans" presStyleCnt="0"/>
      <dgm:spPr/>
    </dgm:pt>
    <dgm:pt modelId="{A981B607-7CD6-7C49-9A8F-5DE142441635}" type="pres">
      <dgm:prSet presAssocID="{D3B2CA30-C8EC-894C-A894-79B32C1E76EA}" presName="textNode" presStyleLbl="node1" presStyleIdx="1" presStyleCnt="3">
        <dgm:presLayoutVars>
          <dgm:bulletEnabled val="1"/>
        </dgm:presLayoutVars>
      </dgm:prSet>
      <dgm:spPr/>
    </dgm:pt>
    <dgm:pt modelId="{B61F99C5-DB54-0746-89A7-08F86E0C3260}" type="pres">
      <dgm:prSet presAssocID="{4C05181F-0848-3E40-AEB5-DA77C3696B57}" presName="sibTrans" presStyleCnt="0"/>
      <dgm:spPr/>
    </dgm:pt>
    <dgm:pt modelId="{FBDFCF0C-BF9D-CE46-9C92-C0E95DFFA592}" type="pres">
      <dgm:prSet presAssocID="{886611A2-5B83-7E49-B882-2D5A3CF40CC6}" presName="textNode" presStyleLbl="node1" presStyleIdx="2" presStyleCnt="3">
        <dgm:presLayoutVars>
          <dgm:bulletEnabled val="1"/>
        </dgm:presLayoutVars>
      </dgm:prSet>
      <dgm:spPr/>
    </dgm:pt>
  </dgm:ptLst>
  <dgm:cxnLst>
    <dgm:cxn modelId="{B0BC2A2A-DBD3-F14E-9E4D-D95B14A1F5B9}" srcId="{6A294F38-565C-7F43-BDA9-191C2D6E1216}" destId="{D3B2CA30-C8EC-894C-A894-79B32C1E76EA}" srcOrd="1" destOrd="0" parTransId="{DC37A57C-D0A7-5F41-A64F-0C3E57DB8A4F}" sibTransId="{4C05181F-0848-3E40-AEB5-DA77C3696B57}"/>
    <dgm:cxn modelId="{F669842C-ED31-1540-8852-5B091A1ED4BC}" type="presOf" srcId="{D3B2CA30-C8EC-894C-A894-79B32C1E76EA}" destId="{A981B607-7CD6-7C49-9A8F-5DE142441635}" srcOrd="0" destOrd="0" presId="urn:microsoft.com/office/officeart/2005/8/layout/hProcess9"/>
    <dgm:cxn modelId="{F39B7D54-2117-9D45-8104-DB7AE18B7097}" type="presOf" srcId="{886611A2-5B83-7E49-B882-2D5A3CF40CC6}" destId="{FBDFCF0C-BF9D-CE46-9C92-C0E95DFFA592}" srcOrd="0" destOrd="0" presId="urn:microsoft.com/office/officeart/2005/8/layout/hProcess9"/>
    <dgm:cxn modelId="{ABBC5757-C713-1B44-842A-7FF343C91675}" type="presOf" srcId="{6A294F38-565C-7F43-BDA9-191C2D6E1216}" destId="{B631D7A9-9A2D-1A43-9AAD-68444437F14D}" srcOrd="0" destOrd="0" presId="urn:microsoft.com/office/officeart/2005/8/layout/hProcess9"/>
    <dgm:cxn modelId="{8D7B2468-A5AE-A945-A0F5-AAB75723D90A}" srcId="{6A294F38-565C-7F43-BDA9-191C2D6E1216}" destId="{886611A2-5B83-7E49-B882-2D5A3CF40CC6}" srcOrd="2" destOrd="0" parTransId="{AD6077D6-63F2-1D48-87A1-1DF0B606698F}" sibTransId="{E35D38DF-C29B-6E49-AF62-76E2DB87CFE1}"/>
    <dgm:cxn modelId="{752DE46B-16D0-ED4C-BCE4-7EA3A69A7329}" srcId="{6A294F38-565C-7F43-BDA9-191C2D6E1216}" destId="{E6BB8A8A-B90D-4449-BCB0-105EAE4B1057}" srcOrd="0" destOrd="0" parTransId="{A2BF3C41-049C-4D4C-811D-F203DE9932B4}" sibTransId="{FE42016D-4295-0F4F-8325-BB66A7F8AC30}"/>
    <dgm:cxn modelId="{DDF649B5-1B85-8C49-BC7D-1578F880F662}" type="presOf" srcId="{E6BB8A8A-B90D-4449-BCB0-105EAE4B1057}" destId="{9DCDC6DB-5633-264B-B829-027DCE009989}" srcOrd="0" destOrd="0" presId="urn:microsoft.com/office/officeart/2005/8/layout/hProcess9"/>
    <dgm:cxn modelId="{5C679E9A-6FEE-BA44-91D4-B8C4F68677D3}" type="presParOf" srcId="{B631D7A9-9A2D-1A43-9AAD-68444437F14D}" destId="{F01EDF07-D4B6-CC46-A01D-8987F8D95F71}" srcOrd="0" destOrd="0" presId="urn:microsoft.com/office/officeart/2005/8/layout/hProcess9"/>
    <dgm:cxn modelId="{CF8B2B25-5E6B-AB46-B21C-4689CAE89DA5}" type="presParOf" srcId="{B631D7A9-9A2D-1A43-9AAD-68444437F14D}" destId="{06C3DBF6-F410-1949-8C34-C63800D43BE2}" srcOrd="1" destOrd="0" presId="urn:microsoft.com/office/officeart/2005/8/layout/hProcess9"/>
    <dgm:cxn modelId="{2AEFB51D-A38F-DD4B-BC84-BC969D8DA9EA}" type="presParOf" srcId="{06C3DBF6-F410-1949-8C34-C63800D43BE2}" destId="{9DCDC6DB-5633-264B-B829-027DCE009989}" srcOrd="0" destOrd="0" presId="urn:microsoft.com/office/officeart/2005/8/layout/hProcess9"/>
    <dgm:cxn modelId="{17222634-994E-6244-B865-ED2F534FE9D9}" type="presParOf" srcId="{06C3DBF6-F410-1949-8C34-C63800D43BE2}" destId="{7531F26A-E995-EA4F-BA2E-F052427FB7B7}" srcOrd="1" destOrd="0" presId="urn:microsoft.com/office/officeart/2005/8/layout/hProcess9"/>
    <dgm:cxn modelId="{2B7F7247-D937-614F-B9AB-4FCB91F52BAB}" type="presParOf" srcId="{06C3DBF6-F410-1949-8C34-C63800D43BE2}" destId="{A981B607-7CD6-7C49-9A8F-5DE142441635}" srcOrd="2" destOrd="0" presId="urn:microsoft.com/office/officeart/2005/8/layout/hProcess9"/>
    <dgm:cxn modelId="{47658DBA-71A9-8A4A-A3CE-8FBFA4A34948}" type="presParOf" srcId="{06C3DBF6-F410-1949-8C34-C63800D43BE2}" destId="{B61F99C5-DB54-0746-89A7-08F86E0C3260}" srcOrd="3" destOrd="0" presId="urn:microsoft.com/office/officeart/2005/8/layout/hProcess9"/>
    <dgm:cxn modelId="{46C6F559-F463-3141-BB1F-B27585C068B5}" type="presParOf" srcId="{06C3DBF6-F410-1949-8C34-C63800D43BE2}" destId="{FBDFCF0C-BF9D-CE46-9C92-C0E95DFFA59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EDF07-D4B6-CC46-A01D-8987F8D95F71}">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DCDC6DB-5633-264B-B829-027DCE009989}">
      <dsp:nvSpPr>
        <dsp:cNvPr id="0" name=""/>
        <dsp:cNvSpPr/>
      </dsp:nvSpPr>
      <dsp:spPr>
        <a:xfrm>
          <a:off x="803" y="1357788"/>
          <a:ext cx="2648902" cy="181038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err="1"/>
            <a:t>Uncausable</a:t>
          </a:r>
          <a:endParaRPr lang="en-US" sz="3300" kern="1200" dirty="0"/>
        </a:p>
      </dsp:txBody>
      <dsp:txXfrm>
        <a:off x="89179" y="1446164"/>
        <a:ext cx="2472150" cy="1633633"/>
      </dsp:txXfrm>
    </dsp:sp>
    <dsp:sp modelId="{A981B607-7CD6-7C49-9A8F-5DE142441635}">
      <dsp:nvSpPr>
        <dsp:cNvPr id="0" name=""/>
        <dsp:cNvSpPr/>
      </dsp:nvSpPr>
      <dsp:spPr>
        <a:xfrm>
          <a:off x="2790348" y="1357788"/>
          <a:ext cx="2648902" cy="181038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Infinite</a:t>
          </a:r>
        </a:p>
      </dsp:txBody>
      <dsp:txXfrm>
        <a:off x="2878724" y="1446164"/>
        <a:ext cx="2472150" cy="1633633"/>
      </dsp:txXfrm>
    </dsp:sp>
    <dsp:sp modelId="{FBDFCF0C-BF9D-CE46-9C92-C0E95DFFA592}">
      <dsp:nvSpPr>
        <dsp:cNvPr id="0" name=""/>
        <dsp:cNvSpPr/>
      </dsp:nvSpPr>
      <dsp:spPr>
        <a:xfrm>
          <a:off x="5579893" y="1357788"/>
          <a:ext cx="2648902" cy="181038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Absolute Existence</a:t>
          </a:r>
        </a:p>
      </dsp:txBody>
      <dsp:txXfrm>
        <a:off x="5668269" y="1446164"/>
        <a:ext cx="2472150" cy="163363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C148576-D8C2-644B-8038-9C0649CFA973}"/>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40963" name="Rectangle 3">
            <a:extLst>
              <a:ext uri="{FF2B5EF4-FFF2-40B4-BE49-F238E27FC236}">
                <a16:creationId xmlns:a16="http://schemas.microsoft.com/office/drawing/2014/main" id="{71384227-59D1-C848-88CA-4680A8B5DB9D}"/>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13316" name="Rectangle 4">
            <a:extLst>
              <a:ext uri="{FF2B5EF4-FFF2-40B4-BE49-F238E27FC236}">
                <a16:creationId xmlns:a16="http://schemas.microsoft.com/office/drawing/2014/main" id="{50BDD46B-C8BA-C54B-A10E-283B31444C6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a:extLst>
              <a:ext uri="{FF2B5EF4-FFF2-40B4-BE49-F238E27FC236}">
                <a16:creationId xmlns:a16="http://schemas.microsoft.com/office/drawing/2014/main" id="{6C060A8B-9DBE-DA47-9BB4-9329E6F99638}"/>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a:extLst>
              <a:ext uri="{FF2B5EF4-FFF2-40B4-BE49-F238E27FC236}">
                <a16:creationId xmlns:a16="http://schemas.microsoft.com/office/drawing/2014/main" id="{6C4732DC-F859-BA4B-BED0-56CAD0733B59}"/>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40967" name="Rectangle 7">
            <a:extLst>
              <a:ext uri="{FF2B5EF4-FFF2-40B4-BE49-F238E27FC236}">
                <a16:creationId xmlns:a16="http://schemas.microsoft.com/office/drawing/2014/main" id="{6D8F9CB9-F233-C645-88EA-F1A4FB5F9D9C}"/>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C3A48EF-2EBC-1F4E-A481-F4AD0B0ADC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A607AB2-7CC3-D443-960E-55CE731F96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3E8E33-EBBF-C146-914B-AFEDEAA946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A0BF228-B608-4941-AB21-022F57A8BED3}"/>
              </a:ext>
            </a:extLst>
          </p:cNvPr>
          <p:cNvSpPr>
            <a:spLocks noGrp="1" noChangeArrowheads="1"/>
          </p:cNvSpPr>
          <p:nvPr>
            <p:ph type="sldNum" sz="quarter" idx="12"/>
          </p:nvPr>
        </p:nvSpPr>
        <p:spPr>
          <a:ln/>
        </p:spPr>
        <p:txBody>
          <a:bodyPr/>
          <a:lstStyle>
            <a:lvl1pPr>
              <a:defRPr/>
            </a:lvl1pPr>
          </a:lstStyle>
          <a:p>
            <a:pPr>
              <a:defRPr/>
            </a:pPr>
            <a:fld id="{C2C6633D-ECD8-1D48-8A30-E292EE4BBD6F}" type="slidenum">
              <a:rPr lang="en-US" altLang="en-US"/>
              <a:pPr>
                <a:defRPr/>
              </a:pPr>
              <a:t>‹#›</a:t>
            </a:fld>
            <a:endParaRPr lang="en-US" altLang="en-US"/>
          </a:p>
        </p:txBody>
      </p:sp>
    </p:spTree>
    <p:extLst>
      <p:ext uri="{BB962C8B-B14F-4D97-AF65-F5344CB8AC3E}">
        <p14:creationId xmlns:p14="http://schemas.microsoft.com/office/powerpoint/2010/main" val="403962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677095B-765D-4241-AAB6-F0FFE61BF6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A17A37F-F4EA-C646-AB2D-38CA78A43C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820C49-E320-7F42-A68A-4AB32860BFE5}"/>
              </a:ext>
            </a:extLst>
          </p:cNvPr>
          <p:cNvSpPr>
            <a:spLocks noGrp="1" noChangeArrowheads="1"/>
          </p:cNvSpPr>
          <p:nvPr>
            <p:ph type="sldNum" sz="quarter" idx="12"/>
          </p:nvPr>
        </p:nvSpPr>
        <p:spPr>
          <a:ln/>
        </p:spPr>
        <p:txBody>
          <a:bodyPr/>
          <a:lstStyle>
            <a:lvl1pPr>
              <a:defRPr/>
            </a:lvl1pPr>
          </a:lstStyle>
          <a:p>
            <a:pPr>
              <a:defRPr/>
            </a:pPr>
            <a:fld id="{7173A9D4-41DF-944D-9B4E-48DD0FE62350}" type="slidenum">
              <a:rPr lang="en-US" altLang="en-US"/>
              <a:pPr>
                <a:defRPr/>
              </a:pPr>
              <a:t>‹#›</a:t>
            </a:fld>
            <a:endParaRPr lang="en-US" altLang="en-US"/>
          </a:p>
        </p:txBody>
      </p:sp>
    </p:spTree>
    <p:extLst>
      <p:ext uri="{BB962C8B-B14F-4D97-AF65-F5344CB8AC3E}">
        <p14:creationId xmlns:p14="http://schemas.microsoft.com/office/powerpoint/2010/main" val="2425749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6F50EDA-1E5C-D64D-A605-03E3D7A918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A103D4E-D214-EA4F-96D4-2F030471E7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72F0D0F-EB9D-AE42-A52A-78B88E8BD6AC}"/>
              </a:ext>
            </a:extLst>
          </p:cNvPr>
          <p:cNvSpPr>
            <a:spLocks noGrp="1" noChangeArrowheads="1"/>
          </p:cNvSpPr>
          <p:nvPr>
            <p:ph type="sldNum" sz="quarter" idx="12"/>
          </p:nvPr>
        </p:nvSpPr>
        <p:spPr>
          <a:ln/>
        </p:spPr>
        <p:txBody>
          <a:bodyPr/>
          <a:lstStyle>
            <a:lvl1pPr>
              <a:defRPr/>
            </a:lvl1pPr>
          </a:lstStyle>
          <a:p>
            <a:pPr>
              <a:defRPr/>
            </a:pPr>
            <a:fld id="{D36BB546-72B3-CE40-A0C3-53BB4A29C0BA}" type="slidenum">
              <a:rPr lang="en-US" altLang="en-US"/>
              <a:pPr>
                <a:defRPr/>
              </a:pPr>
              <a:t>‹#›</a:t>
            </a:fld>
            <a:endParaRPr lang="en-US" altLang="en-US"/>
          </a:p>
        </p:txBody>
      </p:sp>
    </p:spTree>
    <p:extLst>
      <p:ext uri="{BB962C8B-B14F-4D97-AF65-F5344CB8AC3E}">
        <p14:creationId xmlns:p14="http://schemas.microsoft.com/office/powerpoint/2010/main" val="395428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0ACF7CA-F0D1-E84E-89E3-C69B3BF28E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75A8A7-409F-594B-A4E0-E2CE743AD8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3E844E6-1912-904A-A08B-6509C9560150}"/>
              </a:ext>
            </a:extLst>
          </p:cNvPr>
          <p:cNvSpPr>
            <a:spLocks noGrp="1" noChangeArrowheads="1"/>
          </p:cNvSpPr>
          <p:nvPr>
            <p:ph type="sldNum" sz="quarter" idx="12"/>
          </p:nvPr>
        </p:nvSpPr>
        <p:spPr>
          <a:ln/>
        </p:spPr>
        <p:txBody>
          <a:bodyPr/>
          <a:lstStyle>
            <a:lvl1pPr>
              <a:defRPr/>
            </a:lvl1pPr>
          </a:lstStyle>
          <a:p>
            <a:pPr>
              <a:defRPr/>
            </a:pPr>
            <a:fld id="{448A8747-FD18-3C44-9290-BE8241F2479A}" type="slidenum">
              <a:rPr lang="en-US" altLang="en-US"/>
              <a:pPr>
                <a:defRPr/>
              </a:pPr>
              <a:t>‹#›</a:t>
            </a:fld>
            <a:endParaRPr lang="en-US" altLang="en-US"/>
          </a:p>
        </p:txBody>
      </p:sp>
    </p:spTree>
    <p:extLst>
      <p:ext uri="{BB962C8B-B14F-4D97-AF65-F5344CB8AC3E}">
        <p14:creationId xmlns:p14="http://schemas.microsoft.com/office/powerpoint/2010/main" val="181092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00126AF-BA36-6E48-A3E7-4382C180BF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35BB864-5D2B-6F47-BCCA-B24638E815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B1F767-C7D7-BD45-9A31-FFF22A35798C}"/>
              </a:ext>
            </a:extLst>
          </p:cNvPr>
          <p:cNvSpPr>
            <a:spLocks noGrp="1" noChangeArrowheads="1"/>
          </p:cNvSpPr>
          <p:nvPr>
            <p:ph type="sldNum" sz="quarter" idx="12"/>
          </p:nvPr>
        </p:nvSpPr>
        <p:spPr>
          <a:ln/>
        </p:spPr>
        <p:txBody>
          <a:bodyPr/>
          <a:lstStyle>
            <a:lvl1pPr>
              <a:defRPr/>
            </a:lvl1pPr>
          </a:lstStyle>
          <a:p>
            <a:pPr>
              <a:defRPr/>
            </a:pPr>
            <a:fld id="{2E810C24-8DF6-C949-9BA8-D968DDBB9603}" type="slidenum">
              <a:rPr lang="en-US" altLang="en-US"/>
              <a:pPr>
                <a:defRPr/>
              </a:pPr>
              <a:t>‹#›</a:t>
            </a:fld>
            <a:endParaRPr lang="en-US" altLang="en-US"/>
          </a:p>
        </p:txBody>
      </p:sp>
    </p:spTree>
    <p:extLst>
      <p:ext uri="{BB962C8B-B14F-4D97-AF65-F5344CB8AC3E}">
        <p14:creationId xmlns:p14="http://schemas.microsoft.com/office/powerpoint/2010/main" val="2217797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E1E505B-42E5-174D-8CA2-F57086EACC4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ED625C4-EA29-D144-829A-4DF773E971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037E5CB-5985-514B-9B76-FD099D2F9051}"/>
              </a:ext>
            </a:extLst>
          </p:cNvPr>
          <p:cNvSpPr>
            <a:spLocks noGrp="1" noChangeArrowheads="1"/>
          </p:cNvSpPr>
          <p:nvPr>
            <p:ph type="sldNum" sz="quarter" idx="12"/>
          </p:nvPr>
        </p:nvSpPr>
        <p:spPr>
          <a:ln/>
        </p:spPr>
        <p:txBody>
          <a:bodyPr/>
          <a:lstStyle>
            <a:lvl1pPr>
              <a:defRPr/>
            </a:lvl1pPr>
          </a:lstStyle>
          <a:p>
            <a:pPr>
              <a:defRPr/>
            </a:pPr>
            <a:fld id="{583E8132-6133-4245-8339-21A743972DBD}" type="slidenum">
              <a:rPr lang="en-US" altLang="en-US"/>
              <a:pPr>
                <a:defRPr/>
              </a:pPr>
              <a:t>‹#›</a:t>
            </a:fld>
            <a:endParaRPr lang="en-US" altLang="en-US"/>
          </a:p>
        </p:txBody>
      </p:sp>
    </p:spTree>
    <p:extLst>
      <p:ext uri="{BB962C8B-B14F-4D97-AF65-F5344CB8AC3E}">
        <p14:creationId xmlns:p14="http://schemas.microsoft.com/office/powerpoint/2010/main" val="1592936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0938A8A-AE00-A343-8A39-ACFF1EBBF54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274732B-CB99-EE47-BAAB-A3E788409C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5A82A42-8F9E-8946-B8D4-ED99AF3BB2B4}"/>
              </a:ext>
            </a:extLst>
          </p:cNvPr>
          <p:cNvSpPr>
            <a:spLocks noGrp="1" noChangeArrowheads="1"/>
          </p:cNvSpPr>
          <p:nvPr>
            <p:ph type="sldNum" sz="quarter" idx="12"/>
          </p:nvPr>
        </p:nvSpPr>
        <p:spPr>
          <a:ln/>
        </p:spPr>
        <p:txBody>
          <a:bodyPr/>
          <a:lstStyle>
            <a:lvl1pPr>
              <a:defRPr/>
            </a:lvl1pPr>
          </a:lstStyle>
          <a:p>
            <a:pPr>
              <a:defRPr/>
            </a:pPr>
            <a:fld id="{D70F891C-677A-854D-9A68-B2312E3D7F5D}" type="slidenum">
              <a:rPr lang="en-US" altLang="en-US"/>
              <a:pPr>
                <a:defRPr/>
              </a:pPr>
              <a:t>‹#›</a:t>
            </a:fld>
            <a:endParaRPr lang="en-US" altLang="en-US"/>
          </a:p>
        </p:txBody>
      </p:sp>
    </p:spTree>
    <p:extLst>
      <p:ext uri="{BB962C8B-B14F-4D97-AF65-F5344CB8AC3E}">
        <p14:creationId xmlns:p14="http://schemas.microsoft.com/office/powerpoint/2010/main" val="279602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75430DE-EA6B-0345-BC78-D678156C0AF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F3F6CB8-BE69-C34D-A05A-A49C623B64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2B2F351-3553-8243-8508-0E831E304AA0}"/>
              </a:ext>
            </a:extLst>
          </p:cNvPr>
          <p:cNvSpPr>
            <a:spLocks noGrp="1" noChangeArrowheads="1"/>
          </p:cNvSpPr>
          <p:nvPr>
            <p:ph type="sldNum" sz="quarter" idx="12"/>
          </p:nvPr>
        </p:nvSpPr>
        <p:spPr>
          <a:ln/>
        </p:spPr>
        <p:txBody>
          <a:bodyPr/>
          <a:lstStyle>
            <a:lvl1pPr>
              <a:defRPr/>
            </a:lvl1pPr>
          </a:lstStyle>
          <a:p>
            <a:pPr>
              <a:defRPr/>
            </a:pPr>
            <a:fld id="{154D3248-CE08-C94E-B857-8CDCD9778951}" type="slidenum">
              <a:rPr lang="en-US" altLang="en-US"/>
              <a:pPr>
                <a:defRPr/>
              </a:pPr>
              <a:t>‹#›</a:t>
            </a:fld>
            <a:endParaRPr lang="en-US" altLang="en-US"/>
          </a:p>
        </p:txBody>
      </p:sp>
    </p:spTree>
    <p:extLst>
      <p:ext uri="{BB962C8B-B14F-4D97-AF65-F5344CB8AC3E}">
        <p14:creationId xmlns:p14="http://schemas.microsoft.com/office/powerpoint/2010/main" val="4794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4729577-50A4-5D45-BC56-98A1B3E1AC2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ACA4A83-7F19-C445-9551-D1EE32932D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2AE4306-8C12-DB42-A652-A57043E9EFDC}"/>
              </a:ext>
            </a:extLst>
          </p:cNvPr>
          <p:cNvSpPr>
            <a:spLocks noGrp="1" noChangeArrowheads="1"/>
          </p:cNvSpPr>
          <p:nvPr>
            <p:ph type="sldNum" sz="quarter" idx="12"/>
          </p:nvPr>
        </p:nvSpPr>
        <p:spPr>
          <a:ln/>
        </p:spPr>
        <p:txBody>
          <a:bodyPr/>
          <a:lstStyle>
            <a:lvl1pPr>
              <a:defRPr/>
            </a:lvl1pPr>
          </a:lstStyle>
          <a:p>
            <a:pPr>
              <a:defRPr/>
            </a:pPr>
            <a:fld id="{A42EBD7F-1E1E-8849-BF6C-6F53565546DF}" type="slidenum">
              <a:rPr lang="en-US" altLang="en-US"/>
              <a:pPr>
                <a:defRPr/>
              </a:pPr>
              <a:t>‹#›</a:t>
            </a:fld>
            <a:endParaRPr lang="en-US" altLang="en-US"/>
          </a:p>
        </p:txBody>
      </p:sp>
    </p:spTree>
    <p:extLst>
      <p:ext uri="{BB962C8B-B14F-4D97-AF65-F5344CB8AC3E}">
        <p14:creationId xmlns:p14="http://schemas.microsoft.com/office/powerpoint/2010/main" val="94451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99E003C-B2A3-FF4A-962B-EF0E7E74BB4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8DA3D9F-999F-A241-B546-ED76139DC9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B30C99-2CB2-934E-BA65-B2F6B307FF5B}"/>
              </a:ext>
            </a:extLst>
          </p:cNvPr>
          <p:cNvSpPr>
            <a:spLocks noGrp="1" noChangeArrowheads="1"/>
          </p:cNvSpPr>
          <p:nvPr>
            <p:ph type="sldNum" sz="quarter" idx="12"/>
          </p:nvPr>
        </p:nvSpPr>
        <p:spPr>
          <a:ln/>
        </p:spPr>
        <p:txBody>
          <a:bodyPr/>
          <a:lstStyle>
            <a:lvl1pPr>
              <a:defRPr/>
            </a:lvl1pPr>
          </a:lstStyle>
          <a:p>
            <a:pPr>
              <a:defRPr/>
            </a:pPr>
            <a:fld id="{90C01BCB-7CAF-FD4D-A2D2-03FCF97E0176}" type="slidenum">
              <a:rPr lang="en-US" altLang="en-US"/>
              <a:pPr>
                <a:defRPr/>
              </a:pPr>
              <a:t>‹#›</a:t>
            </a:fld>
            <a:endParaRPr lang="en-US" altLang="en-US"/>
          </a:p>
        </p:txBody>
      </p:sp>
    </p:spTree>
    <p:extLst>
      <p:ext uri="{BB962C8B-B14F-4D97-AF65-F5344CB8AC3E}">
        <p14:creationId xmlns:p14="http://schemas.microsoft.com/office/powerpoint/2010/main" val="1862469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51F14F5-FB23-E645-BFFC-95459786066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9C56B4-4887-854F-BB20-5F891E7F23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365939-0236-4747-BA55-C5263D98DDDE}"/>
              </a:ext>
            </a:extLst>
          </p:cNvPr>
          <p:cNvSpPr>
            <a:spLocks noGrp="1" noChangeArrowheads="1"/>
          </p:cNvSpPr>
          <p:nvPr>
            <p:ph type="sldNum" sz="quarter" idx="12"/>
          </p:nvPr>
        </p:nvSpPr>
        <p:spPr>
          <a:ln/>
        </p:spPr>
        <p:txBody>
          <a:bodyPr/>
          <a:lstStyle>
            <a:lvl1pPr>
              <a:defRPr/>
            </a:lvl1pPr>
          </a:lstStyle>
          <a:p>
            <a:pPr>
              <a:defRPr/>
            </a:pPr>
            <a:fld id="{AAB83DDA-456D-9A4C-8220-27DCCE111F11}" type="slidenum">
              <a:rPr lang="en-US" altLang="en-US"/>
              <a:pPr>
                <a:defRPr/>
              </a:pPr>
              <a:t>‹#›</a:t>
            </a:fld>
            <a:endParaRPr lang="en-US" altLang="en-US"/>
          </a:p>
        </p:txBody>
      </p:sp>
    </p:spTree>
    <p:extLst>
      <p:ext uri="{BB962C8B-B14F-4D97-AF65-F5344CB8AC3E}">
        <p14:creationId xmlns:p14="http://schemas.microsoft.com/office/powerpoint/2010/main" val="99177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357A02C-D089-EC45-AB5C-D76C41D908C5}"/>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D8554D0-C6EB-9841-8AC3-AAD491D885A9}"/>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6862CC9-4727-C749-B8B3-78465F92B732}"/>
              </a:ext>
            </a:extLst>
          </p:cNvPr>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defRPr>
            </a:lvl1pPr>
          </a:lstStyle>
          <a:p>
            <a:pPr>
              <a:defRPr/>
            </a:pPr>
            <a:endParaRPr lang="en-US"/>
          </a:p>
        </p:txBody>
      </p:sp>
      <p:sp>
        <p:nvSpPr>
          <p:cNvPr id="1029" name="Rectangle 5">
            <a:extLst>
              <a:ext uri="{FF2B5EF4-FFF2-40B4-BE49-F238E27FC236}">
                <a16:creationId xmlns:a16="http://schemas.microsoft.com/office/drawing/2014/main" id="{484FB3AE-E180-AA4F-9246-7196374C3194}"/>
              </a:ext>
            </a:extLst>
          </p:cNvPr>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defRPr>
            </a:lvl1pPr>
          </a:lstStyle>
          <a:p>
            <a:pPr>
              <a:defRPr/>
            </a:pPr>
            <a:endParaRPr lang="en-US"/>
          </a:p>
        </p:txBody>
      </p:sp>
      <p:sp>
        <p:nvSpPr>
          <p:cNvPr id="1030" name="Rectangle 6">
            <a:extLst>
              <a:ext uri="{FF2B5EF4-FFF2-40B4-BE49-F238E27FC236}">
                <a16:creationId xmlns:a16="http://schemas.microsoft.com/office/drawing/2014/main" id="{9742683E-1D0F-2E40-A0EC-EFE695B49194}"/>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6A2CC32-2A62-3247-92CE-C6BED1818F5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obkoons@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2.nd.edu/Departments/Maritain/etext/gc.htm" TargetMode="External"/><Relationship Id="rId2" Type="http://schemas.openxmlformats.org/officeDocument/2006/relationships/hyperlink" Target="http://www.newadvent.org/summa"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50BB2C82-6D0F-5642-8F68-23CD84280DA4}"/>
              </a:ext>
            </a:extLst>
          </p:cNvPr>
          <p:cNvSpPr>
            <a:spLocks noGrp="1" noChangeArrowheads="1"/>
          </p:cNvSpPr>
          <p:nvPr>
            <p:ph type="ctrTitle"/>
          </p:nvPr>
        </p:nvSpPr>
        <p:spPr>
          <a:xfrm>
            <a:off x="685800" y="2819400"/>
            <a:ext cx="7772400" cy="1143000"/>
          </a:xfrm>
        </p:spPr>
        <p:txBody>
          <a:bodyPr/>
          <a:lstStyle/>
          <a:p>
            <a:pPr eaLnBrk="1" hangingPunct="1"/>
            <a:r>
              <a:rPr lang="en-US" altLang="en-US"/>
              <a:t>Arguments for God’s Existence</a:t>
            </a:r>
          </a:p>
        </p:txBody>
      </p:sp>
      <p:sp>
        <p:nvSpPr>
          <p:cNvPr id="14338" name="Rectangle 3">
            <a:extLst>
              <a:ext uri="{FF2B5EF4-FFF2-40B4-BE49-F238E27FC236}">
                <a16:creationId xmlns:a16="http://schemas.microsoft.com/office/drawing/2014/main" id="{CD4AF573-EC29-9946-A8DD-2206989807DE}"/>
              </a:ext>
            </a:extLst>
          </p:cNvPr>
          <p:cNvSpPr>
            <a:spLocks noGrp="1" noChangeArrowheads="1"/>
          </p:cNvSpPr>
          <p:nvPr>
            <p:ph type="subTitle" idx="1"/>
          </p:nvPr>
        </p:nvSpPr>
        <p:spPr>
          <a:xfrm>
            <a:off x="838200" y="4038600"/>
            <a:ext cx="7696200" cy="2362200"/>
          </a:xfrm>
        </p:spPr>
        <p:txBody>
          <a:bodyPr/>
          <a:lstStyle/>
          <a:p>
            <a:pPr eaLnBrk="1" hangingPunct="1"/>
            <a:r>
              <a:rPr lang="en-US" altLang="en-US"/>
              <a:t>Professor Rob Koons</a:t>
            </a:r>
          </a:p>
          <a:p>
            <a:pPr eaLnBrk="1" hangingPunct="1"/>
            <a:r>
              <a:rPr lang="en-US" altLang="en-US"/>
              <a:t>Philosophy – University of Texas</a:t>
            </a:r>
          </a:p>
          <a:p>
            <a:pPr eaLnBrk="1" hangingPunct="1"/>
            <a:r>
              <a:rPr lang="en-US" altLang="en-US">
                <a:hlinkClick r:id="rId2"/>
              </a:rPr>
              <a:t>robkoons@yahoo.com</a:t>
            </a:r>
            <a:endParaRPr lang="en-US" altLang="en-US"/>
          </a:p>
          <a:p>
            <a:pPr eaLnBrk="1" hangingPunct="1"/>
            <a:r>
              <a:rPr lang="en-US" altLang="en-US"/>
              <a:t>robkoons.net (temp. down)</a:t>
            </a:r>
          </a:p>
        </p:txBody>
      </p:sp>
      <p:pic>
        <p:nvPicPr>
          <p:cNvPr id="14339" name="Picture 5">
            <a:extLst>
              <a:ext uri="{FF2B5EF4-FFF2-40B4-BE49-F238E27FC236}">
                <a16:creationId xmlns:a16="http://schemas.microsoft.com/office/drawing/2014/main" id="{C5F4FB8D-B7DA-3F49-B39B-AFDE3AE6FAE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28600"/>
            <a:ext cx="3657600"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3A7E1-D3FF-E84E-A658-A2F05C49B215}"/>
              </a:ext>
            </a:extLst>
          </p:cNvPr>
          <p:cNvSpPr>
            <a:spLocks noGrp="1"/>
          </p:cNvSpPr>
          <p:nvPr>
            <p:ph type="title"/>
          </p:nvPr>
        </p:nvSpPr>
        <p:spPr/>
        <p:txBody>
          <a:bodyPr rtlCol="0">
            <a:normAutofit fontScale="90000"/>
          </a:bodyPr>
          <a:lstStyle/>
          <a:p>
            <a:pPr eaLnBrk="1" fontAlgn="auto" hangingPunct="1">
              <a:spcAft>
                <a:spcPts val="0"/>
              </a:spcAft>
              <a:defRPr/>
            </a:pPr>
            <a:r>
              <a:rPr lang="en-US" dirty="0"/>
              <a:t>Universal Causality must be </a:t>
            </a:r>
            <a:br>
              <a:rPr lang="en-US" dirty="0"/>
            </a:br>
            <a:r>
              <a:rPr lang="en-US" b="1" dirty="0"/>
              <a:t>Self-Evident</a:t>
            </a:r>
          </a:p>
        </p:txBody>
      </p:sp>
      <p:sp>
        <p:nvSpPr>
          <p:cNvPr id="23554" name="Content Placeholder 2">
            <a:extLst>
              <a:ext uri="{FF2B5EF4-FFF2-40B4-BE49-F238E27FC236}">
                <a16:creationId xmlns:a16="http://schemas.microsoft.com/office/drawing/2014/main" id="{DA4AA42A-2E75-A543-ABAB-C9AAF418D3A7}"/>
              </a:ext>
            </a:extLst>
          </p:cNvPr>
          <p:cNvSpPr>
            <a:spLocks noGrp="1" noChangeArrowheads="1"/>
          </p:cNvSpPr>
          <p:nvPr>
            <p:ph idx="1"/>
          </p:nvPr>
        </p:nvSpPr>
        <p:spPr/>
        <p:txBody>
          <a:bodyPr/>
          <a:lstStyle/>
          <a:p>
            <a:pPr eaLnBrk="1" hangingPunct="1">
              <a:lnSpc>
                <a:spcPct val="80000"/>
              </a:lnSpc>
            </a:pPr>
            <a:r>
              <a:rPr lang="en-US" altLang="en-US" sz="3000"/>
              <a:t>We supposed that we did have some empirical knowledge (remember the five fingers).</a:t>
            </a:r>
          </a:p>
          <a:p>
            <a:pPr eaLnBrk="1" hangingPunct="1">
              <a:lnSpc>
                <a:spcPct val="80000"/>
              </a:lnSpc>
            </a:pPr>
            <a:r>
              <a:rPr lang="en-US" altLang="en-US" sz="3000"/>
              <a:t>But such knowledge is impossible unless we know that every step involved (before the last one) necessarily has a cause.</a:t>
            </a:r>
          </a:p>
          <a:p>
            <a:pPr eaLnBrk="1" hangingPunct="1">
              <a:lnSpc>
                <a:spcPct val="80000"/>
              </a:lnSpc>
            </a:pPr>
            <a:r>
              <a:rPr lang="en-US" altLang="en-US" sz="3000"/>
              <a:t>We can’t know that empirically (without vicious circularity), so it must be a self-evident principle of reason.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6F917B0A-0CFC-4A4C-BC91-B89ED72283C6}"/>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The Only Possible Stopping Point</a:t>
            </a:r>
          </a:p>
        </p:txBody>
      </p:sp>
      <p:sp>
        <p:nvSpPr>
          <p:cNvPr id="24578" name="Content Placeholder 2">
            <a:extLst>
              <a:ext uri="{FF2B5EF4-FFF2-40B4-BE49-F238E27FC236}">
                <a16:creationId xmlns:a16="http://schemas.microsoft.com/office/drawing/2014/main" id="{5786D99B-A711-E443-AB0C-33E4EC8FF633}"/>
              </a:ext>
            </a:extLst>
          </p:cNvPr>
          <p:cNvSpPr>
            <a:spLocks noGrp="1" noChangeArrowheads="1"/>
          </p:cNvSpPr>
          <p:nvPr>
            <p:ph idx="1"/>
          </p:nvPr>
        </p:nvSpPr>
        <p:spPr/>
        <p:txBody>
          <a:bodyPr/>
          <a:lstStyle/>
          <a:p>
            <a:pPr eaLnBrk="1" hangingPunct="1"/>
            <a:r>
              <a:rPr lang="en-US" altLang="en-US">
                <a:latin typeface="Calibri" panose="020F0502020204030204" pitchFamily="34" charset="0"/>
              </a:rPr>
              <a:t>There is one sort of thing that could fail to be caused, without threatening empirical knowledge: things that are obviously uncausable.</a:t>
            </a:r>
          </a:p>
          <a:p>
            <a:pPr eaLnBrk="1" hangingPunct="1"/>
            <a:r>
              <a:rPr lang="en-US" altLang="en-US">
                <a:latin typeface="Calibri" panose="020F0502020204030204" pitchFamily="34" charset="0"/>
              </a:rPr>
              <a:t>Not just uncaused but self-evidently </a:t>
            </a:r>
            <a:r>
              <a:rPr lang="en-US" altLang="en-US" i="1">
                <a:latin typeface="Calibri" panose="020F0502020204030204" pitchFamily="34" charset="0"/>
              </a:rPr>
              <a:t>uncausable</a:t>
            </a:r>
            <a:r>
              <a:rPr lang="en-US" altLang="en-US">
                <a:latin typeface="Calibri" panose="020F0502020204030204"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21A0FDF0-7223-CC49-95C9-83632D75D67D}"/>
              </a:ext>
            </a:extLst>
          </p:cNvPr>
          <p:cNvSpPr>
            <a:spLocks noGrp="1" noChangeArrowheads="1"/>
          </p:cNvSpPr>
          <p:nvPr>
            <p:ph type="title"/>
          </p:nvPr>
        </p:nvSpPr>
        <p:spPr/>
        <p:txBody>
          <a:bodyPr/>
          <a:lstStyle/>
          <a:p>
            <a:pPr eaLnBrk="1" hangingPunct="1"/>
            <a:r>
              <a:rPr lang="en-US" altLang="en-US" b="1">
                <a:latin typeface="Calibri" panose="020F0502020204030204" pitchFamily="34" charset="0"/>
              </a:rPr>
              <a:t>The Universal Causation Principle</a:t>
            </a:r>
          </a:p>
        </p:txBody>
      </p:sp>
      <p:sp>
        <p:nvSpPr>
          <p:cNvPr id="25602" name="Content Placeholder 2">
            <a:extLst>
              <a:ext uri="{FF2B5EF4-FFF2-40B4-BE49-F238E27FC236}">
                <a16:creationId xmlns:a16="http://schemas.microsoft.com/office/drawing/2014/main" id="{A78A03D9-39DC-F24D-A8B5-55AD31F87BFE}"/>
              </a:ext>
            </a:extLst>
          </p:cNvPr>
          <p:cNvSpPr>
            <a:spLocks noGrp="1" noChangeArrowheads="1"/>
          </p:cNvSpPr>
          <p:nvPr>
            <p:ph idx="1"/>
          </p:nvPr>
        </p:nvSpPr>
        <p:spPr/>
        <p:txBody>
          <a:bodyPr/>
          <a:lstStyle/>
          <a:p>
            <a:pPr eaLnBrk="1" hangingPunct="1"/>
            <a:r>
              <a:rPr lang="en-US" altLang="en-US">
                <a:latin typeface="Calibri" panose="020F0502020204030204" pitchFamily="34" charset="0"/>
              </a:rPr>
              <a:t>Let’s say that something is ‘natural’ just in case it isn’t obviously uncausable.</a:t>
            </a:r>
          </a:p>
          <a:p>
            <a:pPr eaLnBrk="1" hangingPunct="1"/>
            <a:r>
              <a:rPr lang="en-US" altLang="en-US">
                <a:latin typeface="Calibri" panose="020F0502020204030204" pitchFamily="34" charset="0"/>
              </a:rPr>
              <a:t>Reason tells us, with certainty:</a:t>
            </a:r>
          </a:p>
          <a:p>
            <a:pPr eaLnBrk="1" hangingPunct="1">
              <a:buFont typeface="Wingdings" pitchFamily="2" charset="2"/>
              <a:buChar char="v"/>
            </a:pPr>
            <a:r>
              <a:rPr lang="en-US" altLang="en-US" sz="4800">
                <a:latin typeface="Calibri" panose="020F0502020204030204" pitchFamily="34" charset="0"/>
              </a:rPr>
              <a:t>Every natural thing must have a cause.</a:t>
            </a:r>
          </a:p>
          <a:p>
            <a:pPr eaLnBrk="1" hangingPunct="1"/>
            <a:endParaRPr lang="en-US" altLang="en-US">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a:extLst>
              <a:ext uri="{FF2B5EF4-FFF2-40B4-BE49-F238E27FC236}">
                <a16:creationId xmlns:a16="http://schemas.microsoft.com/office/drawing/2014/main" id="{54D0A8A9-5758-AC4A-80BE-002C86E8ACAF}"/>
              </a:ext>
            </a:extLst>
          </p:cNvPr>
          <p:cNvSpPr>
            <a:spLocks noGrp="1" noChangeArrowheads="1"/>
          </p:cNvSpPr>
          <p:nvPr>
            <p:ph type="title"/>
          </p:nvPr>
        </p:nvSpPr>
        <p:spPr/>
        <p:txBody>
          <a:bodyPr/>
          <a:lstStyle/>
          <a:p>
            <a:r>
              <a:rPr lang="en-US" altLang="en-US"/>
              <a:t>Second Proof</a:t>
            </a:r>
          </a:p>
        </p:txBody>
      </p:sp>
      <p:sp>
        <p:nvSpPr>
          <p:cNvPr id="3" name="Content Placeholder 2">
            <a:extLst>
              <a:ext uri="{FF2B5EF4-FFF2-40B4-BE49-F238E27FC236}">
                <a16:creationId xmlns:a16="http://schemas.microsoft.com/office/drawing/2014/main" id="{AC89EAEB-06DB-804E-A2BB-3BA6FE5B5182}"/>
              </a:ext>
            </a:extLst>
          </p:cNvPr>
          <p:cNvSpPr>
            <a:spLocks noGrp="1"/>
          </p:cNvSpPr>
          <p:nvPr>
            <p:ph idx="1"/>
          </p:nvPr>
        </p:nvSpPr>
        <p:spPr/>
        <p:txBody>
          <a:bodyPr/>
          <a:lstStyle/>
          <a:p>
            <a:pPr>
              <a:defRPr/>
            </a:pPr>
            <a:r>
              <a:rPr lang="en-US" dirty="0"/>
              <a:t>The </a:t>
            </a:r>
            <a:r>
              <a:rPr lang="en-US" dirty="0" err="1"/>
              <a:t>Kalam</a:t>
            </a:r>
            <a:r>
              <a:rPr lang="en-US" dirty="0"/>
              <a:t> Argument</a:t>
            </a:r>
          </a:p>
          <a:p>
            <a:pPr marL="457200" indent="-457200">
              <a:buFontTx/>
              <a:buAutoNum type="arabicPeriod"/>
              <a:defRPr/>
            </a:pPr>
            <a:r>
              <a:rPr lang="en-US" sz="2400" dirty="0"/>
              <a:t>The universe (the totality of things in time, things with causes) had a beginning.</a:t>
            </a:r>
          </a:p>
          <a:p>
            <a:pPr marL="457200" indent="-457200">
              <a:buFontTx/>
              <a:buAutoNum type="arabicPeriod"/>
              <a:defRPr/>
            </a:pPr>
            <a:r>
              <a:rPr lang="en-US" sz="2400" dirty="0"/>
              <a:t>Everything that had a beginning had a cause.</a:t>
            </a:r>
          </a:p>
          <a:p>
            <a:pPr marL="0" indent="0">
              <a:buFontTx/>
              <a:buNone/>
              <a:defRPr/>
            </a:pPr>
            <a:r>
              <a:rPr lang="en-US" sz="2400" dirty="0"/>
              <a:t>Therefore, the universe as a whole had a cause.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6">
            <a:extLst>
              <a:ext uri="{FF2B5EF4-FFF2-40B4-BE49-F238E27FC236}">
                <a16:creationId xmlns:a16="http://schemas.microsoft.com/office/drawing/2014/main" id="{21D22C25-ED9C-4D4C-8369-47B91A839FF8}"/>
              </a:ext>
            </a:extLst>
          </p:cNvPr>
          <p:cNvSpPr>
            <a:spLocks noGrp="1" noChangeArrowheads="1"/>
          </p:cNvSpPr>
          <p:nvPr>
            <p:ph type="title"/>
          </p:nvPr>
        </p:nvSpPr>
        <p:spPr>
          <a:xfrm>
            <a:off x="4459288" y="573088"/>
            <a:ext cx="4214812" cy="5019675"/>
          </a:xfrm>
        </p:spPr>
        <p:txBody>
          <a:bodyPr/>
          <a:lstStyle/>
          <a:p>
            <a:pPr eaLnBrk="1" hangingPunct="1"/>
            <a:r>
              <a:rPr lang="en-US" altLang="en-US">
                <a:latin typeface="Calibri" panose="020F0502020204030204" pitchFamily="34" charset="0"/>
              </a:rPr>
              <a:t>The Grim Reaper</a:t>
            </a:r>
            <a:br>
              <a:rPr lang="en-US" altLang="en-US">
                <a:latin typeface="Calibri" panose="020F0502020204030204" pitchFamily="34" charset="0"/>
              </a:rPr>
            </a:br>
            <a:br>
              <a:rPr lang="en-US" altLang="en-US">
                <a:latin typeface="Calibri" panose="020F0502020204030204" pitchFamily="34" charset="0"/>
              </a:rPr>
            </a:br>
            <a:r>
              <a:rPr lang="en-US" altLang="en-US">
                <a:latin typeface="Calibri" panose="020F0502020204030204" pitchFamily="34" charset="0"/>
              </a:rPr>
              <a:t>Jose Benardete’s </a:t>
            </a:r>
            <a:r>
              <a:rPr lang="en-US" altLang="en-US" i="1">
                <a:latin typeface="Calibri" panose="020F0502020204030204" pitchFamily="34" charset="0"/>
              </a:rPr>
              <a:t>Infinity: An Essay in Metaphysics </a:t>
            </a:r>
            <a:r>
              <a:rPr lang="en-US" altLang="en-US">
                <a:latin typeface="Calibri" panose="020F0502020204030204" pitchFamily="34" charset="0"/>
              </a:rPr>
              <a:t>(1964)</a:t>
            </a:r>
          </a:p>
        </p:txBody>
      </p:sp>
      <p:pic>
        <p:nvPicPr>
          <p:cNvPr id="26626" name="Picture 3">
            <a:extLst>
              <a:ext uri="{FF2B5EF4-FFF2-40B4-BE49-F238E27FC236}">
                <a16:creationId xmlns:a16="http://schemas.microsoft.com/office/drawing/2014/main" id="{40640D5E-D986-DE4E-8998-BE053F603C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600200"/>
            <a:ext cx="3444875"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Callout 4">
            <a:extLst>
              <a:ext uri="{FF2B5EF4-FFF2-40B4-BE49-F238E27FC236}">
                <a16:creationId xmlns:a16="http://schemas.microsoft.com/office/drawing/2014/main" id="{1EE1DEED-FD5E-2D43-ABFE-DD77B4BCF71E}"/>
              </a:ext>
            </a:extLst>
          </p:cNvPr>
          <p:cNvSpPr>
            <a:spLocks noChangeArrowheads="1"/>
          </p:cNvSpPr>
          <p:nvPr/>
        </p:nvSpPr>
        <p:spPr bwMode="auto">
          <a:xfrm>
            <a:off x="1239838" y="573088"/>
            <a:ext cx="3219450" cy="1689100"/>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26628" name="TextBox 5">
            <a:extLst>
              <a:ext uri="{FF2B5EF4-FFF2-40B4-BE49-F238E27FC236}">
                <a16:creationId xmlns:a16="http://schemas.microsoft.com/office/drawing/2014/main" id="{36909149-C569-D24C-BE6B-11367DD95021}"/>
              </a:ext>
            </a:extLst>
          </p:cNvPr>
          <p:cNvSpPr txBox="1">
            <a:spLocks noChangeArrowheads="1"/>
          </p:cNvSpPr>
          <p:nvPr/>
        </p:nvSpPr>
        <p:spPr bwMode="auto">
          <a:xfrm>
            <a:off x="1671638" y="965200"/>
            <a:ext cx="24955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a:latin typeface="Calibri" panose="020F0502020204030204" pitchFamily="34" charset="0"/>
              </a:rPr>
              <a:t>Death to Fred!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4">
            <a:extLst>
              <a:ext uri="{FF2B5EF4-FFF2-40B4-BE49-F238E27FC236}">
                <a16:creationId xmlns:a16="http://schemas.microsoft.com/office/drawing/2014/main" id="{080038E5-3B52-674C-AC3E-09C38348B6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7513" y="4495800"/>
            <a:ext cx="105410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0" name="Picture 5">
            <a:extLst>
              <a:ext uri="{FF2B5EF4-FFF2-40B4-BE49-F238E27FC236}">
                <a16:creationId xmlns:a16="http://schemas.microsoft.com/office/drawing/2014/main" id="{BEFD6976-FB0A-0B43-BC11-BD36CDEAC4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4563" y="3492500"/>
            <a:ext cx="1449387"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6">
            <a:extLst>
              <a:ext uri="{FF2B5EF4-FFF2-40B4-BE49-F238E27FC236}">
                <a16:creationId xmlns:a16="http://schemas.microsoft.com/office/drawing/2014/main" id="{FD1BB96D-42A0-FE45-A870-8C032BD25C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1613" y="2644775"/>
            <a:ext cx="1982787" cy="252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7">
            <a:extLst>
              <a:ext uri="{FF2B5EF4-FFF2-40B4-BE49-F238E27FC236}">
                <a16:creationId xmlns:a16="http://schemas.microsoft.com/office/drawing/2014/main" id="{4D1FC8F1-E40C-7141-AF27-E1B68EDB36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16163" y="2046288"/>
            <a:ext cx="2276475" cy="289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8">
            <a:extLst>
              <a:ext uri="{FF2B5EF4-FFF2-40B4-BE49-F238E27FC236}">
                <a16:creationId xmlns:a16="http://schemas.microsoft.com/office/drawing/2014/main" id="{8C8FD464-C78C-634F-8D3A-F3F4E33645A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144588"/>
            <a:ext cx="2633663" cy="335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9">
            <a:extLst>
              <a:ext uri="{FF2B5EF4-FFF2-40B4-BE49-F238E27FC236}">
                <a16:creationId xmlns:a16="http://schemas.microsoft.com/office/drawing/2014/main" id="{F6A2C370-B7F9-124C-986F-5456B4A08F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59350" y="274638"/>
            <a:ext cx="3459163" cy="439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TextBox 10">
            <a:extLst>
              <a:ext uri="{FF2B5EF4-FFF2-40B4-BE49-F238E27FC236}">
                <a16:creationId xmlns:a16="http://schemas.microsoft.com/office/drawing/2014/main" id="{A6963BF0-D974-3842-8DCD-098038125EFF}"/>
              </a:ext>
            </a:extLst>
          </p:cNvPr>
          <p:cNvSpPr txBox="1">
            <a:spLocks noChangeArrowheads="1"/>
          </p:cNvSpPr>
          <p:nvPr/>
        </p:nvSpPr>
        <p:spPr bwMode="auto">
          <a:xfrm>
            <a:off x="5910263" y="4943475"/>
            <a:ext cx="1670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12:01</a:t>
            </a:r>
          </a:p>
        </p:txBody>
      </p:sp>
      <p:sp>
        <p:nvSpPr>
          <p:cNvPr id="27656" name="TextBox 11">
            <a:extLst>
              <a:ext uri="{FF2B5EF4-FFF2-40B4-BE49-F238E27FC236}">
                <a16:creationId xmlns:a16="http://schemas.microsoft.com/office/drawing/2014/main" id="{49EFC72D-8389-6C47-A155-1FCC65771FCA}"/>
              </a:ext>
            </a:extLst>
          </p:cNvPr>
          <p:cNvSpPr txBox="1">
            <a:spLocks noChangeArrowheads="1"/>
          </p:cNvSpPr>
          <p:nvPr/>
        </p:nvSpPr>
        <p:spPr bwMode="auto">
          <a:xfrm>
            <a:off x="4148138" y="4981575"/>
            <a:ext cx="1189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12:00:30</a:t>
            </a:r>
          </a:p>
        </p:txBody>
      </p:sp>
      <p:sp>
        <p:nvSpPr>
          <p:cNvPr id="27657" name="TextBox 12">
            <a:extLst>
              <a:ext uri="{FF2B5EF4-FFF2-40B4-BE49-F238E27FC236}">
                <a16:creationId xmlns:a16="http://schemas.microsoft.com/office/drawing/2014/main" id="{CDE7E72D-4538-1A42-B5C7-F0E9C0A3810D}"/>
              </a:ext>
            </a:extLst>
          </p:cNvPr>
          <p:cNvSpPr txBox="1">
            <a:spLocks noChangeArrowheads="1"/>
          </p:cNvSpPr>
          <p:nvPr/>
        </p:nvSpPr>
        <p:spPr bwMode="auto">
          <a:xfrm>
            <a:off x="3094038" y="5167313"/>
            <a:ext cx="1054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12:00:15</a:t>
            </a:r>
          </a:p>
        </p:txBody>
      </p:sp>
      <p:sp>
        <p:nvSpPr>
          <p:cNvPr id="27658" name="TextBox 13">
            <a:extLst>
              <a:ext uri="{FF2B5EF4-FFF2-40B4-BE49-F238E27FC236}">
                <a16:creationId xmlns:a16="http://schemas.microsoft.com/office/drawing/2014/main" id="{54E82F5B-34D2-F347-82D7-E2F0BBA8B1C2}"/>
              </a:ext>
            </a:extLst>
          </p:cNvPr>
          <p:cNvSpPr txBox="1">
            <a:spLocks noChangeArrowheads="1"/>
          </p:cNvSpPr>
          <p:nvPr/>
        </p:nvSpPr>
        <p:spPr bwMode="auto">
          <a:xfrm>
            <a:off x="2078038" y="5467350"/>
            <a:ext cx="1198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12:00:07.5</a:t>
            </a:r>
          </a:p>
        </p:txBody>
      </p:sp>
      <p:sp>
        <p:nvSpPr>
          <p:cNvPr id="27659" name="TextBox 14">
            <a:extLst>
              <a:ext uri="{FF2B5EF4-FFF2-40B4-BE49-F238E27FC236}">
                <a16:creationId xmlns:a16="http://schemas.microsoft.com/office/drawing/2014/main" id="{07124170-91F0-2B47-97FC-7EC930AA1306}"/>
              </a:ext>
            </a:extLst>
          </p:cNvPr>
          <p:cNvSpPr txBox="1">
            <a:spLocks noChangeArrowheads="1"/>
          </p:cNvSpPr>
          <p:nvPr/>
        </p:nvSpPr>
        <p:spPr bwMode="auto">
          <a:xfrm>
            <a:off x="1189038" y="6065838"/>
            <a:ext cx="15541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12:00:03.75</a:t>
            </a:r>
          </a:p>
        </p:txBody>
      </p:sp>
      <p:sp>
        <p:nvSpPr>
          <p:cNvPr id="27660" name="TextBox 15">
            <a:extLst>
              <a:ext uri="{FF2B5EF4-FFF2-40B4-BE49-F238E27FC236}">
                <a16:creationId xmlns:a16="http://schemas.microsoft.com/office/drawing/2014/main" id="{E86C0DCE-022C-BE47-BAE5-E332D5FCFFEB}"/>
              </a:ext>
            </a:extLst>
          </p:cNvPr>
          <p:cNvSpPr txBox="1">
            <a:spLocks noChangeArrowheads="1"/>
          </p:cNvSpPr>
          <p:nvPr/>
        </p:nvSpPr>
        <p:spPr bwMode="auto">
          <a:xfrm>
            <a:off x="392113" y="6435725"/>
            <a:ext cx="1924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12:00:01.875</a:t>
            </a:r>
          </a:p>
        </p:txBody>
      </p:sp>
      <p:sp>
        <p:nvSpPr>
          <p:cNvPr id="17" name="Oval Callout 16">
            <a:extLst>
              <a:ext uri="{FF2B5EF4-FFF2-40B4-BE49-F238E27FC236}">
                <a16:creationId xmlns:a16="http://schemas.microsoft.com/office/drawing/2014/main" id="{BA97078A-3570-0E4C-BC79-1A1B7BCB0CE3}"/>
              </a:ext>
            </a:extLst>
          </p:cNvPr>
          <p:cNvSpPr>
            <a:spLocks noChangeArrowheads="1"/>
          </p:cNvSpPr>
          <p:nvPr/>
        </p:nvSpPr>
        <p:spPr bwMode="auto">
          <a:xfrm>
            <a:off x="5910263" y="0"/>
            <a:ext cx="2952750" cy="973138"/>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18" name="Oval Callout 17">
            <a:extLst>
              <a:ext uri="{FF2B5EF4-FFF2-40B4-BE49-F238E27FC236}">
                <a16:creationId xmlns:a16="http://schemas.microsoft.com/office/drawing/2014/main" id="{D230A23D-F6F0-DC4C-96F3-C9CE09CD29F4}"/>
              </a:ext>
            </a:extLst>
          </p:cNvPr>
          <p:cNvSpPr>
            <a:spLocks noChangeArrowheads="1"/>
          </p:cNvSpPr>
          <p:nvPr/>
        </p:nvSpPr>
        <p:spPr bwMode="auto">
          <a:xfrm>
            <a:off x="3094038" y="573088"/>
            <a:ext cx="2449512" cy="844550"/>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19" name="Oval Callout 18">
            <a:extLst>
              <a:ext uri="{FF2B5EF4-FFF2-40B4-BE49-F238E27FC236}">
                <a16:creationId xmlns:a16="http://schemas.microsoft.com/office/drawing/2014/main" id="{46AE5176-E3B6-E24C-92DE-3252933C90F2}"/>
              </a:ext>
            </a:extLst>
          </p:cNvPr>
          <p:cNvSpPr>
            <a:spLocks noChangeArrowheads="1"/>
          </p:cNvSpPr>
          <p:nvPr/>
        </p:nvSpPr>
        <p:spPr bwMode="auto">
          <a:xfrm>
            <a:off x="2516188" y="1760538"/>
            <a:ext cx="1155700" cy="573087"/>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20" name="Oval Callout 19">
            <a:extLst>
              <a:ext uri="{FF2B5EF4-FFF2-40B4-BE49-F238E27FC236}">
                <a16:creationId xmlns:a16="http://schemas.microsoft.com/office/drawing/2014/main" id="{C5D3E225-AAD9-B64F-8E84-99A9E1C7A780}"/>
              </a:ext>
            </a:extLst>
          </p:cNvPr>
          <p:cNvSpPr>
            <a:spLocks noChangeArrowheads="1"/>
          </p:cNvSpPr>
          <p:nvPr/>
        </p:nvSpPr>
        <p:spPr bwMode="auto">
          <a:xfrm>
            <a:off x="1897063" y="2644775"/>
            <a:ext cx="838200" cy="400050"/>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23" name="Oval Callout 22">
            <a:extLst>
              <a:ext uri="{FF2B5EF4-FFF2-40B4-BE49-F238E27FC236}">
                <a16:creationId xmlns:a16="http://schemas.microsoft.com/office/drawing/2014/main" id="{B57944CD-F210-F94B-BE27-BFFDBB1AEC22}"/>
              </a:ext>
            </a:extLst>
          </p:cNvPr>
          <p:cNvSpPr>
            <a:spLocks noChangeArrowheads="1"/>
          </p:cNvSpPr>
          <p:nvPr/>
        </p:nvSpPr>
        <p:spPr bwMode="auto">
          <a:xfrm>
            <a:off x="1217613" y="3281363"/>
            <a:ext cx="509587" cy="422275"/>
          </a:xfrm>
          <a:prstGeom prst="wedgeEllipseCallout">
            <a:avLst>
              <a:gd name="adj1" fmla="val -20833"/>
              <a:gd name="adj2" fmla="val 625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a:defRPr/>
            </a:pPr>
            <a:endParaRPr lang="en-US"/>
          </a:p>
        </p:txBody>
      </p:sp>
      <p:sp>
        <p:nvSpPr>
          <p:cNvPr id="27666" name="TextBox 23">
            <a:extLst>
              <a:ext uri="{FF2B5EF4-FFF2-40B4-BE49-F238E27FC236}">
                <a16:creationId xmlns:a16="http://schemas.microsoft.com/office/drawing/2014/main" id="{5354C69C-005D-6048-8E2E-A4B9B8F22F9C}"/>
              </a:ext>
            </a:extLst>
          </p:cNvPr>
          <p:cNvSpPr txBox="1">
            <a:spLocks noChangeArrowheads="1"/>
          </p:cNvSpPr>
          <p:nvPr/>
        </p:nvSpPr>
        <p:spPr bwMode="auto">
          <a:xfrm>
            <a:off x="6675438" y="274638"/>
            <a:ext cx="1543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Death to Fred!</a:t>
            </a:r>
          </a:p>
        </p:txBody>
      </p:sp>
      <p:sp>
        <p:nvSpPr>
          <p:cNvPr id="27667" name="TextBox 25">
            <a:extLst>
              <a:ext uri="{FF2B5EF4-FFF2-40B4-BE49-F238E27FC236}">
                <a16:creationId xmlns:a16="http://schemas.microsoft.com/office/drawing/2014/main" id="{0B1F0739-BBDF-124B-8880-0139728BF7EF}"/>
              </a:ext>
            </a:extLst>
          </p:cNvPr>
          <p:cNvSpPr txBox="1">
            <a:spLocks noChangeArrowheads="1"/>
          </p:cNvSpPr>
          <p:nvPr/>
        </p:nvSpPr>
        <p:spPr bwMode="auto">
          <a:xfrm>
            <a:off x="3454400" y="811213"/>
            <a:ext cx="1679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latin typeface="Calibri" panose="020F0502020204030204" pitchFamily="34" charset="0"/>
              </a:rPr>
              <a:t>Death to Fred!</a:t>
            </a:r>
          </a:p>
          <a:p>
            <a:pPr eaLnBrk="1" hangingPunct="1">
              <a:spcBef>
                <a:spcPct val="0"/>
              </a:spcBef>
              <a:buFontTx/>
              <a:buNone/>
            </a:pPr>
            <a:endParaRPr lang="en-US" altLang="en-US" sz="1800">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71383B4A-1086-E546-AD50-60E483E1ADD7}"/>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The Unbounded Version</a:t>
            </a:r>
          </a:p>
        </p:txBody>
      </p:sp>
      <p:sp>
        <p:nvSpPr>
          <p:cNvPr id="28674" name="Content Placeholder 2">
            <a:extLst>
              <a:ext uri="{FF2B5EF4-FFF2-40B4-BE49-F238E27FC236}">
                <a16:creationId xmlns:a16="http://schemas.microsoft.com/office/drawing/2014/main" id="{62B94C89-7F90-F940-8D24-C908A85417A7}"/>
              </a:ext>
            </a:extLst>
          </p:cNvPr>
          <p:cNvSpPr>
            <a:spLocks noGrp="1" noChangeArrowheads="1"/>
          </p:cNvSpPr>
          <p:nvPr>
            <p:ph idx="1"/>
          </p:nvPr>
        </p:nvSpPr>
        <p:spPr/>
        <p:txBody>
          <a:bodyPr/>
          <a:lstStyle/>
          <a:p>
            <a:pPr eaLnBrk="1" hangingPunct="1"/>
            <a:r>
              <a:rPr lang="en-US" altLang="en-US">
                <a:latin typeface="Calibri" panose="020F0502020204030204" pitchFamily="34" charset="0"/>
              </a:rPr>
              <a:t>1 B.C.: GR #1</a:t>
            </a:r>
          </a:p>
          <a:p>
            <a:pPr eaLnBrk="1" hangingPunct="1"/>
            <a:r>
              <a:rPr lang="en-US" altLang="en-US">
                <a:latin typeface="Calibri" panose="020F0502020204030204" pitchFamily="34" charset="0"/>
              </a:rPr>
              <a:t>2 B.C: GR #2</a:t>
            </a:r>
          </a:p>
          <a:p>
            <a:pPr eaLnBrk="1" hangingPunct="1"/>
            <a:r>
              <a:rPr lang="en-US" altLang="en-US">
                <a:latin typeface="Calibri" panose="020F0502020204030204" pitchFamily="34" charset="0"/>
              </a:rPr>
              <a:t>3 B.C.: GR #3</a:t>
            </a:r>
          </a:p>
          <a:p>
            <a:pPr eaLnBrk="1" hangingPunct="1">
              <a:buFontTx/>
              <a:buNone/>
            </a:pPr>
            <a:r>
              <a:rPr lang="en-US" altLang="en-US">
                <a:latin typeface="Calibri" panose="020F0502020204030204" pitchFamily="34" charset="0"/>
              </a:rPr>
              <a:t>  etc.</a:t>
            </a:r>
          </a:p>
          <a:p>
            <a:pPr eaLnBrk="1" hangingPunct="1">
              <a:buFontTx/>
              <a:buNone/>
            </a:pPr>
            <a:r>
              <a:rPr lang="en-US" altLang="en-US">
                <a:latin typeface="Calibri" panose="020F0502020204030204" pitchFamily="34" charset="0"/>
              </a:rPr>
              <a:t>Each Grim Reaper issues a death warrant for Fred if and only if no preceding GR has done so.</a:t>
            </a:r>
          </a:p>
          <a:p>
            <a:pPr eaLnBrk="1" hangingPunct="1">
              <a:buFontTx/>
              <a:buNone/>
            </a:pPr>
            <a:r>
              <a:rPr lang="en-US" altLang="en-US">
                <a:latin typeface="Calibri" panose="020F0502020204030204" pitchFamily="34" charset="0"/>
              </a:rPr>
              <a:t>(Invented by Prof. Pruss at Baylor, 2009.)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33703052-A49C-AD46-A28F-2DF7B241F816}"/>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Story leads to a Contradiction</a:t>
            </a:r>
          </a:p>
        </p:txBody>
      </p:sp>
      <p:sp>
        <p:nvSpPr>
          <p:cNvPr id="29698" name="Content Placeholder 2">
            <a:extLst>
              <a:ext uri="{FF2B5EF4-FFF2-40B4-BE49-F238E27FC236}">
                <a16:creationId xmlns:a16="http://schemas.microsoft.com/office/drawing/2014/main" id="{B14B575F-BE3A-FF4E-BB8C-EE446146465C}"/>
              </a:ext>
            </a:extLst>
          </p:cNvPr>
          <p:cNvSpPr>
            <a:spLocks noGrp="1" noChangeArrowheads="1"/>
          </p:cNvSpPr>
          <p:nvPr>
            <p:ph idx="1"/>
          </p:nvPr>
        </p:nvSpPr>
        <p:spPr/>
        <p:txBody>
          <a:bodyPr/>
          <a:lstStyle/>
          <a:p>
            <a:pPr eaLnBrk="1" hangingPunct="1">
              <a:lnSpc>
                <a:spcPct val="90000"/>
              </a:lnSpc>
            </a:pPr>
            <a:r>
              <a:rPr lang="en-US" altLang="en-US" sz="3000"/>
              <a:t>At least one GR has initiated a death warrant, since otherwise all would have failed to do their duty. Say it was GR #n</a:t>
            </a:r>
          </a:p>
          <a:p>
            <a:pPr eaLnBrk="1" hangingPunct="1">
              <a:lnSpc>
                <a:spcPct val="90000"/>
              </a:lnSpc>
            </a:pPr>
            <a:r>
              <a:rPr lang="en-US" altLang="en-US" sz="3000"/>
              <a:t>GR #n would have acted only if all earlier GR’s did not act. So, both GR #(n+1) and GR#(n+2) did not act.</a:t>
            </a:r>
          </a:p>
          <a:p>
            <a:pPr eaLnBrk="1" hangingPunct="1">
              <a:lnSpc>
                <a:spcPct val="90000"/>
              </a:lnSpc>
            </a:pPr>
            <a:r>
              <a:rPr lang="en-US" altLang="en-US" sz="3000"/>
              <a:t>But, if GR#(n+2) and all earlier GRs did not act, then GR#(n+1) would have acted. Contradiction.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F314A82B-6133-6741-A68D-343736EE7ABD}"/>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Reductio ad Absurdum</a:t>
            </a:r>
          </a:p>
        </p:txBody>
      </p:sp>
      <p:sp>
        <p:nvSpPr>
          <p:cNvPr id="30722" name="Content Placeholder 2">
            <a:extLst>
              <a:ext uri="{FF2B5EF4-FFF2-40B4-BE49-F238E27FC236}">
                <a16:creationId xmlns:a16="http://schemas.microsoft.com/office/drawing/2014/main" id="{6043B238-CECD-F248-80C3-2B8665E4AF16}"/>
              </a:ext>
            </a:extLst>
          </p:cNvPr>
          <p:cNvSpPr>
            <a:spLocks noGrp="1" noChangeArrowheads="1"/>
          </p:cNvSpPr>
          <p:nvPr>
            <p:ph idx="1"/>
          </p:nvPr>
        </p:nvSpPr>
        <p:spPr/>
        <p:txBody>
          <a:bodyPr/>
          <a:lstStyle/>
          <a:p>
            <a:pPr eaLnBrk="1" hangingPunct="1"/>
            <a:r>
              <a:rPr lang="en-US" altLang="en-US">
                <a:latin typeface="Calibri" panose="020F0502020204030204" pitchFamily="34" charset="0"/>
              </a:rPr>
              <a:t>If a contradiction follows logically from a proposition, then that proposition must be false.</a:t>
            </a:r>
          </a:p>
          <a:p>
            <a:pPr eaLnBrk="1" hangingPunct="1"/>
            <a:r>
              <a:rPr lang="en-US" altLang="en-US">
                <a:latin typeface="Calibri" panose="020F0502020204030204" pitchFamily="34" charset="0"/>
              </a:rPr>
              <a:t>The GR story follows from the proposition that an infinite regress is possible, and the GR story is self-contradictory.</a:t>
            </a:r>
          </a:p>
          <a:p>
            <a:pPr eaLnBrk="1" hangingPunct="1"/>
            <a:r>
              <a:rPr lang="en-US" altLang="en-US">
                <a:latin typeface="Calibri" panose="020F0502020204030204" pitchFamily="34" charset="0"/>
              </a:rPr>
              <a:t>Therefore, an infinite causal regress must be impossible.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F8ED310E-7F80-EB44-8F01-441A0F7A2876}"/>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Another argument for a First Cause</a:t>
            </a:r>
          </a:p>
        </p:txBody>
      </p:sp>
      <p:sp>
        <p:nvSpPr>
          <p:cNvPr id="31746" name="Content Placeholder 2">
            <a:extLst>
              <a:ext uri="{FF2B5EF4-FFF2-40B4-BE49-F238E27FC236}">
                <a16:creationId xmlns:a16="http://schemas.microsoft.com/office/drawing/2014/main" id="{6612F9C6-26F3-BE4C-BB44-BDC6C6261160}"/>
              </a:ext>
            </a:extLst>
          </p:cNvPr>
          <p:cNvSpPr>
            <a:spLocks noGrp="1" noChangeArrowheads="1"/>
          </p:cNvSpPr>
          <p:nvPr>
            <p:ph idx="1"/>
          </p:nvPr>
        </p:nvSpPr>
        <p:spPr/>
        <p:txBody>
          <a:bodyPr/>
          <a:lstStyle/>
          <a:p>
            <a:pPr eaLnBrk="1" hangingPunct="1">
              <a:lnSpc>
                <a:spcPct val="80000"/>
              </a:lnSpc>
            </a:pPr>
            <a:r>
              <a:rPr lang="en-US" altLang="en-US" sz="2700"/>
              <a:t>Even if infinite regresses were possible, they would have to have a cause as well. The Gale-Pruss cannonball argument.</a:t>
            </a:r>
          </a:p>
          <a:p>
            <a:pPr eaLnBrk="1" hangingPunct="1">
              <a:lnSpc>
                <a:spcPct val="80000"/>
              </a:lnSpc>
            </a:pPr>
            <a:r>
              <a:rPr lang="en-US" altLang="en-US" sz="2700"/>
              <a:t>Let the Cosmos = the sum of all natural (variable, contingent) facts. The Cosmos will itself be contingent, so it comes under the Principle of Causation.</a:t>
            </a:r>
          </a:p>
          <a:p>
            <a:pPr eaLnBrk="1" hangingPunct="1">
              <a:lnSpc>
                <a:spcPct val="80000"/>
              </a:lnSpc>
            </a:pPr>
            <a:r>
              <a:rPr lang="en-US" altLang="en-US" sz="2700"/>
              <a:t>The cause of the Cosmos must be separate from it – and so must be infinite and necessary. </a:t>
            </a:r>
            <a:r>
              <a:rPr lang="en-US" altLang="en-US" sz="2700">
                <a:latin typeface="Calibri" panose="020F0502020204030204" pitchFamily="34" charset="0"/>
              </a:rPr>
              <a:t>(This argument is from al-Farabi, Duns Scotus, and Gottfried Leibniz)</a:t>
            </a:r>
          </a:p>
          <a:p>
            <a:pPr eaLnBrk="1" hangingPunct="1">
              <a:lnSpc>
                <a:spcPct val="80000"/>
              </a:lnSpc>
            </a:pPr>
            <a:endParaRPr lang="en-US" altLang="en-US" sz="27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F73B24A7-84E5-C345-AB40-7AEA21DDB609}"/>
              </a:ext>
            </a:extLst>
          </p:cNvPr>
          <p:cNvSpPr>
            <a:spLocks noGrp="1" noChangeArrowheads="1"/>
          </p:cNvSpPr>
          <p:nvPr>
            <p:ph type="title"/>
          </p:nvPr>
        </p:nvSpPr>
        <p:spPr>
          <a:xfrm>
            <a:off x="609600" y="304800"/>
            <a:ext cx="7924800" cy="1828800"/>
          </a:xfrm>
        </p:spPr>
        <p:txBody>
          <a:bodyPr/>
          <a:lstStyle/>
          <a:p>
            <a:pPr eaLnBrk="1" hangingPunct="1"/>
            <a:r>
              <a:rPr lang="en-US" altLang="en-US"/>
              <a:t>Evidence that the Universe (Space, Time and Matter) had a Supernatural Cause</a:t>
            </a:r>
          </a:p>
        </p:txBody>
      </p:sp>
      <p:sp>
        <p:nvSpPr>
          <p:cNvPr id="15362" name="Content Placeholder 2">
            <a:extLst>
              <a:ext uri="{FF2B5EF4-FFF2-40B4-BE49-F238E27FC236}">
                <a16:creationId xmlns:a16="http://schemas.microsoft.com/office/drawing/2014/main" id="{3F18256B-6B80-F844-8491-5943C8791BDE}"/>
              </a:ext>
            </a:extLst>
          </p:cNvPr>
          <p:cNvSpPr>
            <a:spLocks noGrp="1" noChangeArrowheads="1"/>
          </p:cNvSpPr>
          <p:nvPr>
            <p:ph idx="1"/>
          </p:nvPr>
        </p:nvSpPr>
        <p:spPr>
          <a:xfrm>
            <a:off x="381000" y="2286000"/>
            <a:ext cx="8077200" cy="3810000"/>
          </a:xfrm>
        </p:spPr>
        <p:txBody>
          <a:bodyPr/>
          <a:lstStyle/>
          <a:p>
            <a:pPr eaLnBrk="1" hangingPunct="1"/>
            <a:r>
              <a:rPr lang="en-US" altLang="en-US"/>
              <a:t>Philosophical arguments</a:t>
            </a:r>
          </a:p>
          <a:p>
            <a:pPr lvl="1" eaLnBrk="1" hangingPunct="1"/>
            <a:r>
              <a:rPr lang="en-US" altLang="en-US"/>
              <a:t>The Thomistic argument: whatever is contingent has a causal explanation.</a:t>
            </a:r>
          </a:p>
          <a:p>
            <a:pPr lvl="1" eaLnBrk="1" hangingPunct="1"/>
            <a:r>
              <a:rPr lang="en-US" altLang="en-US"/>
              <a:t>The Kalaam argument: time had a beginning.</a:t>
            </a:r>
          </a:p>
          <a:p>
            <a:pPr eaLnBrk="1" hangingPunct="1"/>
            <a:r>
              <a:rPr lang="en-US" altLang="en-US"/>
              <a:t>Scientific evidence:</a:t>
            </a:r>
          </a:p>
          <a:p>
            <a:pPr lvl="1" eaLnBrk="1" hangingPunct="1"/>
            <a:r>
              <a:rPr lang="en-US" altLang="en-US"/>
              <a:t>Evidence for the “Big Bang”</a:t>
            </a:r>
          </a:p>
          <a:p>
            <a:pPr lvl="1" eaLnBrk="1" hangingPunct="1"/>
            <a:r>
              <a:rPr lang="en-US" altLang="en-US"/>
              <a:t>Evidence for the fine-tuning of our universe for life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15ADB567-3AC6-404A-ADBD-D9E73499C51A}"/>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Existence of a First Cause</a:t>
            </a:r>
          </a:p>
        </p:txBody>
      </p:sp>
      <p:sp>
        <p:nvSpPr>
          <p:cNvPr id="32770" name="Content Placeholder 2">
            <a:extLst>
              <a:ext uri="{FF2B5EF4-FFF2-40B4-BE49-F238E27FC236}">
                <a16:creationId xmlns:a16="http://schemas.microsoft.com/office/drawing/2014/main" id="{3873B744-A50C-5B42-A2D7-976FC5C5B9FA}"/>
              </a:ext>
            </a:extLst>
          </p:cNvPr>
          <p:cNvSpPr>
            <a:spLocks noGrp="1" noChangeArrowheads="1"/>
          </p:cNvSpPr>
          <p:nvPr>
            <p:ph idx="1"/>
          </p:nvPr>
        </p:nvSpPr>
        <p:spPr/>
        <p:txBody>
          <a:bodyPr/>
          <a:lstStyle/>
          <a:p>
            <a:pPr eaLnBrk="1" hangingPunct="1">
              <a:lnSpc>
                <a:spcPct val="90000"/>
              </a:lnSpc>
            </a:pPr>
            <a:r>
              <a:rPr lang="en-US" altLang="en-US" sz="2700"/>
              <a:t>If the network of causation contains no loops and no infinite regresses, then there must exist at least one uncaused or “First” cause.</a:t>
            </a:r>
          </a:p>
          <a:p>
            <a:pPr eaLnBrk="1" hangingPunct="1">
              <a:lnSpc>
                <a:spcPct val="90000"/>
              </a:lnSpc>
            </a:pPr>
            <a:r>
              <a:rPr lang="en-US" altLang="en-US" sz="2700"/>
              <a:t>However, we have seen that empirical knowledge requires that every evidentially proximate thing must be caused.</a:t>
            </a:r>
          </a:p>
          <a:p>
            <a:pPr eaLnBrk="1" hangingPunct="1">
              <a:lnSpc>
                <a:spcPct val="90000"/>
              </a:lnSpc>
            </a:pPr>
            <a:r>
              <a:rPr lang="en-US" altLang="en-US" sz="2700"/>
              <a:t>So, any First Cause must be evidentially ultimate: </a:t>
            </a:r>
            <a:r>
              <a:rPr lang="en-US" altLang="en-US" sz="2700" b="1"/>
              <a:t>obviously</a:t>
            </a:r>
            <a:r>
              <a:rPr lang="en-US" altLang="en-US" sz="2700"/>
              <a:t> (self-evidently) incapable of being evidence for anything else, i.e., </a:t>
            </a:r>
            <a:r>
              <a:rPr lang="en-US" altLang="en-US" sz="2700" b="1"/>
              <a:t>uncausable</a:t>
            </a:r>
            <a:r>
              <a:rPr lang="en-US" altLang="en-US" sz="270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939C1892-43B2-7A4B-8692-EE1C54D55810}"/>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What must Ultimate things be like?</a:t>
            </a:r>
          </a:p>
        </p:txBody>
      </p:sp>
      <p:sp>
        <p:nvSpPr>
          <p:cNvPr id="3" name="Content Placeholder 2">
            <a:extLst>
              <a:ext uri="{FF2B5EF4-FFF2-40B4-BE49-F238E27FC236}">
                <a16:creationId xmlns:a16="http://schemas.microsoft.com/office/drawing/2014/main" id="{510D1A2B-481E-6640-B355-81AFC4A6F0F1}"/>
              </a:ext>
            </a:extLst>
          </p:cNvPr>
          <p:cNvSpPr>
            <a:spLocks noGrp="1"/>
          </p:cNvSpPr>
          <p:nvPr>
            <p:ph idx="1"/>
          </p:nvPr>
        </p:nvSpPr>
        <p:spPr/>
        <p:txBody>
          <a:bodyPr rtlCol="0">
            <a:normAutofit fontScale="92500" lnSpcReduction="20000"/>
          </a:bodyPr>
          <a:lstStyle/>
          <a:p>
            <a:pPr eaLnBrk="1" fontAlgn="auto" hangingPunct="1">
              <a:spcAft>
                <a:spcPts val="0"/>
              </a:spcAft>
              <a:buFont typeface="Arial"/>
              <a:buChar char="•"/>
              <a:defRPr/>
            </a:pPr>
            <a:r>
              <a:rPr lang="en-US" dirty="0"/>
              <a:t>What characterizes all causable things? (E.g., things we perceive or remember, things that are intermediate between perceptions and objects, things that can be used as scientific data)</a:t>
            </a:r>
          </a:p>
          <a:p>
            <a:pPr eaLnBrk="1" fontAlgn="auto" hangingPunct="1">
              <a:spcAft>
                <a:spcPts val="0"/>
              </a:spcAft>
              <a:buFont typeface="Arial"/>
              <a:buChar char="•"/>
              <a:defRPr/>
            </a:pPr>
            <a:r>
              <a:rPr lang="en-US" dirty="0"/>
              <a:t>They are all (obviously) </a:t>
            </a:r>
            <a:r>
              <a:rPr lang="en-US" b="1" dirty="0"/>
              <a:t>variable, inconstant, changing</a:t>
            </a:r>
            <a:r>
              <a:rPr lang="en-US" dirty="0"/>
              <a:t>.</a:t>
            </a:r>
          </a:p>
          <a:p>
            <a:pPr eaLnBrk="1" fontAlgn="auto" hangingPunct="1">
              <a:spcAft>
                <a:spcPts val="0"/>
              </a:spcAft>
              <a:buFont typeface="Arial"/>
              <a:buChar char="•"/>
              <a:defRPr/>
            </a:pPr>
            <a:r>
              <a:rPr lang="en-US" dirty="0"/>
              <a:t>So, an </a:t>
            </a:r>
            <a:r>
              <a:rPr lang="en-US" dirty="0" err="1"/>
              <a:t>uncausable</a:t>
            </a:r>
            <a:r>
              <a:rPr lang="en-US" dirty="0"/>
              <a:t> or ultimate thing (a First Cause) must be </a:t>
            </a:r>
            <a:r>
              <a:rPr lang="en-US" b="1" dirty="0"/>
              <a:t>invariant, constant, unchangeable.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5D0F3793-D313-0B48-9ABB-6AF358F77595}"/>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Nature of the First Cause</a:t>
            </a:r>
          </a:p>
        </p:txBody>
      </p:sp>
      <p:graphicFrame>
        <p:nvGraphicFramePr>
          <p:cNvPr id="6" name="Content Placeholder 5">
            <a:extLst>
              <a:ext uri="{FF2B5EF4-FFF2-40B4-BE49-F238E27FC236}">
                <a16:creationId xmlns:a16="http://schemas.microsoft.com/office/drawing/2014/main" id="{0C01CA9D-F4AA-9740-8FE4-B89A35A2E4C5}"/>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156714D4-91CB-CC4E-A98F-D9EC1104DFC1}"/>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From First Cause to Absolute Being</a:t>
            </a:r>
          </a:p>
        </p:txBody>
      </p:sp>
      <p:sp>
        <p:nvSpPr>
          <p:cNvPr id="3" name="Content Placeholder 2">
            <a:extLst>
              <a:ext uri="{FF2B5EF4-FFF2-40B4-BE49-F238E27FC236}">
                <a16:creationId xmlns:a16="http://schemas.microsoft.com/office/drawing/2014/main" id="{5A58E13D-9487-C641-A06D-2723164BD6D6}"/>
              </a:ext>
            </a:extLst>
          </p:cNvPr>
          <p:cNvSpPr>
            <a:spLocks noGrp="1"/>
          </p:cNvSpPr>
          <p:nvPr>
            <p:ph idx="1"/>
          </p:nvPr>
        </p:nvSpPr>
        <p:spPr/>
        <p:txBody>
          <a:bodyPr rtlCol="0">
            <a:normAutofit fontScale="92500" lnSpcReduction="20000"/>
          </a:bodyPr>
          <a:lstStyle/>
          <a:p>
            <a:pPr eaLnBrk="1" fontAlgn="auto" hangingPunct="1">
              <a:spcAft>
                <a:spcPts val="0"/>
              </a:spcAft>
              <a:buFont typeface="Arial"/>
              <a:buChar char="•"/>
              <a:defRPr/>
            </a:pPr>
            <a:r>
              <a:rPr lang="en-US" dirty="0"/>
              <a:t>In order to be uncaused, the First Cause must be necessary (constant and invariant).</a:t>
            </a:r>
          </a:p>
          <a:p>
            <a:pPr eaLnBrk="1" fontAlgn="auto" hangingPunct="1">
              <a:spcAft>
                <a:spcPts val="0"/>
              </a:spcAft>
              <a:buFont typeface="Arial"/>
              <a:buChar char="•"/>
              <a:defRPr/>
            </a:pPr>
            <a:r>
              <a:rPr lang="en-US" dirty="0"/>
              <a:t>In order to be necessary, the FC must be </a:t>
            </a:r>
            <a:r>
              <a:rPr lang="en-US" b="1" dirty="0"/>
              <a:t>infinite</a:t>
            </a:r>
            <a:r>
              <a:rPr lang="en-US" dirty="0"/>
              <a:t> in every respect, because what is finite is variable.</a:t>
            </a:r>
          </a:p>
          <a:p>
            <a:pPr eaLnBrk="1" fontAlgn="auto" hangingPunct="1">
              <a:spcAft>
                <a:spcPts val="0"/>
              </a:spcAft>
              <a:buFont typeface="Arial"/>
              <a:buChar char="•"/>
              <a:defRPr/>
            </a:pPr>
            <a:r>
              <a:rPr lang="en-US" dirty="0"/>
              <a:t>In order to be necessary in itself, the FC must be simple or absolute Existence, since if it were not, it would be limited or bounded in some way, and so finite.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3390D8A2-3E2D-4649-9233-08A46735ACE0}"/>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From Absolute Being to One God</a:t>
            </a:r>
          </a:p>
        </p:txBody>
      </p:sp>
      <p:sp>
        <p:nvSpPr>
          <p:cNvPr id="36866" name="Content Placeholder 2">
            <a:extLst>
              <a:ext uri="{FF2B5EF4-FFF2-40B4-BE49-F238E27FC236}">
                <a16:creationId xmlns:a16="http://schemas.microsoft.com/office/drawing/2014/main" id="{B5DCA7B5-905A-404D-93F9-5AFAB15E4987}"/>
              </a:ext>
            </a:extLst>
          </p:cNvPr>
          <p:cNvSpPr>
            <a:spLocks noGrp="1" noChangeArrowheads="1"/>
          </p:cNvSpPr>
          <p:nvPr>
            <p:ph idx="1"/>
          </p:nvPr>
        </p:nvSpPr>
        <p:spPr/>
        <p:txBody>
          <a:bodyPr/>
          <a:lstStyle/>
          <a:p>
            <a:pPr eaLnBrk="1" hangingPunct="1">
              <a:lnSpc>
                <a:spcPct val="90000"/>
              </a:lnSpc>
            </a:pPr>
            <a:r>
              <a:rPr lang="en-US" altLang="en-US" sz="2700"/>
              <a:t>There could be only one thing that is identical to Absolute Existence, because if there were two, they’d be identical to each other.</a:t>
            </a:r>
          </a:p>
          <a:p>
            <a:pPr eaLnBrk="1" hangingPunct="1">
              <a:lnSpc>
                <a:spcPct val="90000"/>
              </a:lnSpc>
            </a:pPr>
            <a:r>
              <a:rPr lang="en-US" altLang="en-US" sz="2700"/>
              <a:t>This being must have all possible power, since it must be the cause of all possible beings.</a:t>
            </a:r>
          </a:p>
          <a:p>
            <a:pPr eaLnBrk="1" hangingPunct="1">
              <a:lnSpc>
                <a:spcPct val="90000"/>
              </a:lnSpc>
            </a:pPr>
            <a:r>
              <a:rPr lang="en-US" altLang="en-US" sz="2700"/>
              <a:t>In order to have all possible power, it would have to possess all positive attributes to their absolute maximum degree: perfect knowledge, beauty, wisdom, goodness, etc.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99A9C3EC-FF86-7B4C-86BE-5E8EC6219CEB}"/>
              </a:ext>
            </a:extLst>
          </p:cNvPr>
          <p:cNvSpPr>
            <a:spLocks noGrp="1" noChangeArrowheads="1"/>
          </p:cNvSpPr>
          <p:nvPr>
            <p:ph type="title"/>
          </p:nvPr>
        </p:nvSpPr>
        <p:spPr/>
        <p:txBody>
          <a:bodyPr/>
          <a:lstStyle/>
          <a:p>
            <a:pPr eaLnBrk="1" hangingPunct="1"/>
            <a:r>
              <a:rPr lang="en-US" altLang="en-US"/>
              <a:t>The Big Bang</a:t>
            </a:r>
          </a:p>
        </p:txBody>
      </p:sp>
      <p:sp>
        <p:nvSpPr>
          <p:cNvPr id="37890" name="Content Placeholder 2">
            <a:extLst>
              <a:ext uri="{FF2B5EF4-FFF2-40B4-BE49-F238E27FC236}">
                <a16:creationId xmlns:a16="http://schemas.microsoft.com/office/drawing/2014/main" id="{00E82734-7464-5E49-83DD-8DE058AD706C}"/>
              </a:ext>
            </a:extLst>
          </p:cNvPr>
          <p:cNvSpPr>
            <a:spLocks noGrp="1" noChangeArrowheads="1"/>
          </p:cNvSpPr>
          <p:nvPr>
            <p:ph idx="1"/>
          </p:nvPr>
        </p:nvSpPr>
        <p:spPr>
          <a:xfrm>
            <a:off x="609600" y="1752600"/>
            <a:ext cx="7848600" cy="4343400"/>
          </a:xfrm>
        </p:spPr>
        <p:txBody>
          <a:bodyPr/>
          <a:lstStyle/>
          <a:p>
            <a:pPr eaLnBrk="1" hangingPunct="1"/>
            <a:r>
              <a:rPr lang="en-US" altLang="en-US"/>
              <a:t>A Belgian priest, Father Georges Lemaitre, was the first to discover that Einstein’s theory of general relativity entailed that the universe had a beginning (1930’s).</a:t>
            </a:r>
          </a:p>
          <a:p>
            <a:pPr eaLnBrk="1" hangingPunct="1"/>
            <a:r>
              <a:rPr lang="en-US" altLang="en-US"/>
              <a:t>Fiercely resisted by most astronomers (as documented by Robert Jastrow’s </a:t>
            </a:r>
            <a:r>
              <a:rPr lang="en-US" altLang="en-US" i="1"/>
              <a:t>God and the Astronomers</a:t>
            </a:r>
            <a:r>
              <a:rPr lang="en-US" altLang="en-US"/>
              <a:t>) for being “too theological.”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D2E8C821-64CC-1E46-9E84-805ED2362C2A}"/>
              </a:ext>
            </a:extLst>
          </p:cNvPr>
          <p:cNvSpPr>
            <a:spLocks noGrp="1" noChangeArrowheads="1"/>
          </p:cNvSpPr>
          <p:nvPr>
            <p:ph type="title"/>
          </p:nvPr>
        </p:nvSpPr>
        <p:spPr/>
        <p:txBody>
          <a:bodyPr/>
          <a:lstStyle/>
          <a:p>
            <a:pPr eaLnBrk="1" hangingPunct="1"/>
            <a:r>
              <a:rPr lang="en-US" altLang="en-US"/>
              <a:t>Proof of the Big Bang</a:t>
            </a:r>
          </a:p>
        </p:txBody>
      </p:sp>
      <p:sp>
        <p:nvSpPr>
          <p:cNvPr id="38914" name="Content Placeholder 2">
            <a:extLst>
              <a:ext uri="{FF2B5EF4-FFF2-40B4-BE49-F238E27FC236}">
                <a16:creationId xmlns:a16="http://schemas.microsoft.com/office/drawing/2014/main" id="{D946268F-A81B-9140-9ECF-79D9BB89496B}"/>
              </a:ext>
            </a:extLst>
          </p:cNvPr>
          <p:cNvSpPr>
            <a:spLocks noGrp="1" noChangeArrowheads="1"/>
          </p:cNvSpPr>
          <p:nvPr>
            <p:ph idx="1"/>
          </p:nvPr>
        </p:nvSpPr>
        <p:spPr>
          <a:xfrm>
            <a:off x="381000" y="1676400"/>
            <a:ext cx="8077200" cy="4419600"/>
          </a:xfrm>
        </p:spPr>
        <p:txBody>
          <a:bodyPr/>
          <a:lstStyle/>
          <a:p>
            <a:pPr eaLnBrk="1" hangingPunct="1"/>
            <a:r>
              <a:rPr lang="en-US" altLang="en-US"/>
              <a:t>Astronomer Edwin Hubble observed the ‘red shift’ of distant galaxies.</a:t>
            </a:r>
          </a:p>
          <a:p>
            <a:pPr eaLnBrk="1" hangingPunct="1"/>
            <a:r>
              <a:rPr lang="en-US" altLang="en-US"/>
              <a:t>Confirmed in the 1960’s with the observation of the ‘cosmic background radiation’, leftover from the Big Bang.</a:t>
            </a:r>
          </a:p>
          <a:p>
            <a:pPr eaLnBrk="1" hangingPunct="1"/>
            <a:r>
              <a:rPr lang="en-US" altLang="en-US"/>
              <a:t>Universally agreed upon: time, space and matter began 13.7 billion years ago.</a:t>
            </a:r>
          </a:p>
          <a:p>
            <a:pPr eaLnBrk="1" hangingPunct="1"/>
            <a:r>
              <a:rPr lang="en-US" altLang="en-US"/>
              <a:t>What begins to exist has a cause.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9D3DA180-5523-E940-A473-F9B4171DD81A}"/>
              </a:ext>
            </a:extLst>
          </p:cNvPr>
          <p:cNvSpPr>
            <a:spLocks noGrp="1" noChangeArrowheads="1"/>
          </p:cNvSpPr>
          <p:nvPr>
            <p:ph type="title"/>
          </p:nvPr>
        </p:nvSpPr>
        <p:spPr>
          <a:xfrm>
            <a:off x="685800" y="381000"/>
            <a:ext cx="7772400" cy="990600"/>
          </a:xfrm>
        </p:spPr>
        <p:txBody>
          <a:bodyPr/>
          <a:lstStyle/>
          <a:p>
            <a:pPr eaLnBrk="1" hangingPunct="1"/>
            <a:r>
              <a:rPr lang="en-US" altLang="en-US"/>
              <a:t>Before the Big Bang?</a:t>
            </a:r>
          </a:p>
        </p:txBody>
      </p:sp>
      <p:sp>
        <p:nvSpPr>
          <p:cNvPr id="39938" name="Content Placeholder 2">
            <a:extLst>
              <a:ext uri="{FF2B5EF4-FFF2-40B4-BE49-F238E27FC236}">
                <a16:creationId xmlns:a16="http://schemas.microsoft.com/office/drawing/2014/main" id="{C52F75D2-D162-1542-A9AE-3B6E8AF59FBE}"/>
              </a:ext>
            </a:extLst>
          </p:cNvPr>
          <p:cNvSpPr>
            <a:spLocks noGrp="1" noChangeArrowheads="1"/>
          </p:cNvSpPr>
          <p:nvPr>
            <p:ph idx="1"/>
          </p:nvPr>
        </p:nvSpPr>
        <p:spPr>
          <a:xfrm>
            <a:off x="533400" y="1600200"/>
            <a:ext cx="8229600" cy="4800600"/>
          </a:xfrm>
        </p:spPr>
        <p:txBody>
          <a:bodyPr/>
          <a:lstStyle/>
          <a:p>
            <a:pPr eaLnBrk="1" hangingPunct="1"/>
            <a:r>
              <a:rPr lang="en-US" altLang="en-US"/>
              <a:t>In recent years, some physicists have proposed theories of a pre-Big-Bang era (infinite inflation or string/brane theories).</a:t>
            </a:r>
          </a:p>
          <a:p>
            <a:pPr eaLnBrk="1" hangingPunct="1"/>
            <a:r>
              <a:rPr lang="en-US" altLang="en-US"/>
              <a:t>2003 theorem by Borde, Guth and Vilenkin: every inflationary model universe (with or without a multiverse) must have a beginning in time.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B4FE26B5-DC71-3046-8580-8F6279DB48CE}"/>
              </a:ext>
            </a:extLst>
          </p:cNvPr>
          <p:cNvSpPr>
            <a:spLocks noGrp="1" noChangeArrowheads="1"/>
          </p:cNvSpPr>
          <p:nvPr>
            <p:ph type="title"/>
          </p:nvPr>
        </p:nvSpPr>
        <p:spPr>
          <a:xfrm>
            <a:off x="685800" y="609600"/>
            <a:ext cx="7772400" cy="914400"/>
          </a:xfrm>
        </p:spPr>
        <p:txBody>
          <a:bodyPr/>
          <a:lstStyle/>
          <a:p>
            <a:pPr eaLnBrk="1" hangingPunct="1"/>
            <a:r>
              <a:rPr lang="en-US" altLang="en-US"/>
              <a:t>Design Argument</a:t>
            </a:r>
          </a:p>
        </p:txBody>
      </p:sp>
      <p:sp>
        <p:nvSpPr>
          <p:cNvPr id="40962" name="Rectangle 3">
            <a:extLst>
              <a:ext uri="{FF2B5EF4-FFF2-40B4-BE49-F238E27FC236}">
                <a16:creationId xmlns:a16="http://schemas.microsoft.com/office/drawing/2014/main" id="{9BD32753-66EF-994D-99A7-277B271A9A44}"/>
              </a:ext>
            </a:extLst>
          </p:cNvPr>
          <p:cNvSpPr>
            <a:spLocks noGrp="1" noChangeArrowheads="1"/>
          </p:cNvSpPr>
          <p:nvPr>
            <p:ph type="body" idx="1"/>
          </p:nvPr>
        </p:nvSpPr>
        <p:spPr>
          <a:xfrm>
            <a:off x="685800" y="1676400"/>
            <a:ext cx="7772400" cy="4419600"/>
          </a:xfrm>
        </p:spPr>
        <p:txBody>
          <a:bodyPr/>
          <a:lstStyle/>
          <a:p>
            <a:pPr eaLnBrk="1" hangingPunct="1"/>
            <a:r>
              <a:rPr lang="en-US" altLang="en-US"/>
              <a:t>We can infer that the First Cause is infinitely wise and personal by examining the creation.</a:t>
            </a:r>
          </a:p>
          <a:p>
            <a:pPr eaLnBrk="1" hangingPunct="1"/>
            <a:r>
              <a:rPr lang="en-US" altLang="en-US"/>
              <a:t>The creation is obviously organized for certain purposes: it obeys simple, universal laws, it permits the origin and development of life, it contains human beings, with the capacity for universal knowledge.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1B1A28B2-F9D0-7F44-BD52-BF9382F1B5B1}"/>
              </a:ext>
            </a:extLst>
          </p:cNvPr>
          <p:cNvSpPr>
            <a:spLocks noGrp="1" noChangeArrowheads="1"/>
          </p:cNvSpPr>
          <p:nvPr>
            <p:ph type="title"/>
          </p:nvPr>
        </p:nvSpPr>
        <p:spPr/>
        <p:txBody>
          <a:bodyPr/>
          <a:lstStyle/>
          <a:p>
            <a:pPr eaLnBrk="1" hangingPunct="1"/>
            <a:r>
              <a:rPr lang="en-US" altLang="en-US"/>
              <a:t>Evidence of Design: Overview</a:t>
            </a:r>
          </a:p>
        </p:txBody>
      </p:sp>
      <p:sp>
        <p:nvSpPr>
          <p:cNvPr id="41986" name="Rectangle 3">
            <a:extLst>
              <a:ext uri="{FF2B5EF4-FFF2-40B4-BE49-F238E27FC236}">
                <a16:creationId xmlns:a16="http://schemas.microsoft.com/office/drawing/2014/main" id="{381F1862-016C-6547-8161-B4775DE4B373}"/>
              </a:ext>
            </a:extLst>
          </p:cNvPr>
          <p:cNvSpPr>
            <a:spLocks noGrp="1" noChangeArrowheads="1"/>
          </p:cNvSpPr>
          <p:nvPr>
            <p:ph type="body" idx="1"/>
          </p:nvPr>
        </p:nvSpPr>
        <p:spPr>
          <a:xfrm>
            <a:off x="685800" y="1981200"/>
            <a:ext cx="8077200" cy="2590800"/>
          </a:xfrm>
        </p:spPr>
        <p:txBody>
          <a:bodyPr/>
          <a:lstStyle/>
          <a:p>
            <a:pPr eaLnBrk="1" hangingPunct="1">
              <a:lnSpc>
                <a:spcPct val="90000"/>
              </a:lnSpc>
            </a:pPr>
            <a:r>
              <a:rPr lang="en-US" altLang="en-US"/>
              <a:t>Simple, elegant laws of nature.</a:t>
            </a:r>
          </a:p>
          <a:p>
            <a:pPr eaLnBrk="1" hangingPunct="1">
              <a:lnSpc>
                <a:spcPct val="90000"/>
              </a:lnSpc>
            </a:pPr>
            <a:r>
              <a:rPr lang="en-US" altLang="en-US"/>
              <a:t>Anthropic fine-tuning. The constants of nature, the ratios of fundamental forces are adjusted to permit the formation of carbon, planets.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A221ABC5-6DAB-2140-8DFE-6C81ACD74CF5}"/>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Proving God’s Existence</a:t>
            </a:r>
          </a:p>
        </p:txBody>
      </p:sp>
      <p:sp>
        <p:nvSpPr>
          <p:cNvPr id="3" name="Content Placeholder 2">
            <a:extLst>
              <a:ext uri="{FF2B5EF4-FFF2-40B4-BE49-F238E27FC236}">
                <a16:creationId xmlns:a16="http://schemas.microsoft.com/office/drawing/2014/main" id="{4E52788D-BB53-A447-9448-ACDEDCE2599D}"/>
              </a:ext>
            </a:extLst>
          </p:cNvPr>
          <p:cNvSpPr>
            <a:spLocks noGrp="1"/>
          </p:cNvSpPr>
          <p:nvPr>
            <p:ph idx="1"/>
          </p:nvPr>
        </p:nvSpPr>
        <p:spPr/>
        <p:txBody>
          <a:bodyPr>
            <a:normAutofit lnSpcReduction="10000"/>
          </a:bodyPr>
          <a:lstStyle/>
          <a:p>
            <a:pPr eaLnBrk="1" hangingPunct="1">
              <a:lnSpc>
                <a:spcPct val="80000"/>
              </a:lnSpc>
              <a:defRPr/>
            </a:pPr>
            <a:r>
              <a:rPr lang="en-US" altLang="en-US" sz="2500" dirty="0"/>
              <a:t>What follows will be based on Ways 1-3 of St. Thomas Aquinas’s </a:t>
            </a:r>
            <a:r>
              <a:rPr lang="en-US" altLang="en-US" sz="2500" i="1" dirty="0"/>
              <a:t>Summa Theologica </a:t>
            </a:r>
            <a:r>
              <a:rPr lang="en-US" altLang="en-US" sz="2500" dirty="0"/>
              <a:t>I 2 a3, and his much longer </a:t>
            </a:r>
            <a:r>
              <a:rPr lang="en-US" altLang="en-US" sz="2500" i="1" dirty="0"/>
              <a:t>Summa Contra Gentiles</a:t>
            </a:r>
            <a:r>
              <a:rPr lang="en-US" altLang="en-US" sz="2500" dirty="0"/>
              <a:t>:</a:t>
            </a:r>
          </a:p>
          <a:p>
            <a:pPr lvl="1" eaLnBrk="1" hangingPunct="1">
              <a:lnSpc>
                <a:spcPct val="80000"/>
              </a:lnSpc>
              <a:defRPr/>
            </a:pPr>
            <a:r>
              <a:rPr lang="en-US" altLang="en-US" sz="2200" dirty="0">
                <a:hlinkClick r:id="rId2"/>
              </a:rPr>
              <a:t>http://www.newadvent.org/summa</a:t>
            </a:r>
            <a:endParaRPr lang="en-US" altLang="en-US" sz="2200" dirty="0"/>
          </a:p>
          <a:p>
            <a:pPr lvl="1" eaLnBrk="1" hangingPunct="1">
              <a:lnSpc>
                <a:spcPct val="80000"/>
              </a:lnSpc>
              <a:defRPr/>
            </a:pPr>
            <a:r>
              <a:rPr lang="en-US" altLang="en-US" sz="2200" dirty="0">
                <a:hlinkClick r:id="rId3"/>
              </a:rPr>
              <a:t>http://www2.nd.edu/Departments/Maritain/etext/gc.htm</a:t>
            </a:r>
            <a:endParaRPr lang="en-US" altLang="en-US" sz="2200" dirty="0"/>
          </a:p>
          <a:p>
            <a:pPr eaLnBrk="1" hangingPunct="1">
              <a:lnSpc>
                <a:spcPct val="80000"/>
              </a:lnSpc>
              <a:defRPr/>
            </a:pPr>
            <a:r>
              <a:rPr lang="en-US" altLang="en-US" sz="2500" dirty="0"/>
              <a:t>By Alexander Pruss, at Baylor: </a:t>
            </a:r>
            <a:r>
              <a:rPr lang="en-US" altLang="en-US" sz="2500" i="1" dirty="0"/>
              <a:t>The Principle of Sufficient Reason</a:t>
            </a:r>
            <a:r>
              <a:rPr lang="en-US" altLang="en-US" sz="2500" dirty="0"/>
              <a:t> (Cambridge Univ. Press, 2010).</a:t>
            </a:r>
          </a:p>
          <a:p>
            <a:pPr eaLnBrk="1" hangingPunct="1">
              <a:lnSpc>
                <a:spcPct val="80000"/>
              </a:lnSpc>
              <a:defRPr/>
            </a:pPr>
            <a:r>
              <a:rPr lang="en-US" altLang="en-US" sz="2500" dirty="0"/>
              <a:t>Pruss and Rasmussen, </a:t>
            </a:r>
            <a:r>
              <a:rPr lang="en-US" altLang="en-US" sz="2500" i="1" dirty="0"/>
              <a:t>Necessary Existence </a:t>
            </a:r>
            <a:r>
              <a:rPr lang="en-US" altLang="en-US" sz="2500" dirty="0"/>
              <a:t>(2018)</a:t>
            </a:r>
            <a:endParaRPr lang="en-US" altLang="en-US" sz="2500" i="1" dirty="0"/>
          </a:p>
          <a:p>
            <a:pPr eaLnBrk="1" hangingPunct="1">
              <a:lnSpc>
                <a:spcPct val="80000"/>
              </a:lnSpc>
              <a:defRPr/>
            </a:pPr>
            <a:r>
              <a:rPr lang="en-US" altLang="en-US" sz="2500" dirty="0"/>
              <a:t>Also, some of my own work, including  “A New </a:t>
            </a:r>
            <a:r>
              <a:rPr lang="en-US" altLang="en-US" sz="2500" dirty="0" err="1"/>
              <a:t>Kalam</a:t>
            </a:r>
            <a:r>
              <a:rPr lang="en-US" altLang="en-US" sz="2500" dirty="0"/>
              <a:t> Argument”, </a:t>
            </a:r>
            <a:r>
              <a:rPr lang="en-US" altLang="en-US" sz="2500" i="1" dirty="0" err="1"/>
              <a:t>Noûs</a:t>
            </a:r>
            <a:r>
              <a:rPr lang="en-US" altLang="en-US" sz="2500" dirty="0"/>
              <a:t> 2013, and (with Pruss), “The Principle of Sufficient Reason and Skepticism, Philosophical Studies 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3">
            <a:extLst>
              <a:ext uri="{FF2B5EF4-FFF2-40B4-BE49-F238E27FC236}">
                <a16:creationId xmlns:a16="http://schemas.microsoft.com/office/drawing/2014/main" id="{DE289212-DA10-9C42-AA2D-BB295FE8AACA}"/>
              </a:ext>
            </a:extLst>
          </p:cNvPr>
          <p:cNvSpPr>
            <a:spLocks noGrp="1" noChangeArrowheads="1"/>
          </p:cNvSpPr>
          <p:nvPr>
            <p:ph type="title"/>
          </p:nvPr>
        </p:nvSpPr>
        <p:spPr/>
        <p:txBody>
          <a:bodyPr/>
          <a:lstStyle/>
          <a:p>
            <a:pPr eaLnBrk="1" hangingPunct="1"/>
            <a:r>
              <a:rPr lang="en-US" altLang="en-US"/>
              <a:t>Evidence of Design</a:t>
            </a:r>
          </a:p>
        </p:txBody>
      </p:sp>
      <p:sp>
        <p:nvSpPr>
          <p:cNvPr id="43010" name="Content Placeholder 4">
            <a:extLst>
              <a:ext uri="{FF2B5EF4-FFF2-40B4-BE49-F238E27FC236}">
                <a16:creationId xmlns:a16="http://schemas.microsoft.com/office/drawing/2014/main" id="{251A8EB3-B15B-954A-A20A-1F00963CA11D}"/>
              </a:ext>
            </a:extLst>
          </p:cNvPr>
          <p:cNvSpPr>
            <a:spLocks noGrp="1" noChangeArrowheads="1"/>
          </p:cNvSpPr>
          <p:nvPr>
            <p:ph sz="half" idx="1"/>
          </p:nvPr>
        </p:nvSpPr>
        <p:spPr/>
        <p:txBody>
          <a:bodyPr/>
          <a:lstStyle/>
          <a:p>
            <a:pPr eaLnBrk="1" hangingPunct="1"/>
            <a:r>
              <a:rPr lang="en-US" altLang="en-US"/>
              <a:t>The design of the earth, as an ideal environment for life, intelligence, astronomy: Guillermo Gonzalez, </a:t>
            </a:r>
            <a:r>
              <a:rPr lang="en-US" altLang="en-US" i="1"/>
              <a:t>The Privileged Planet</a:t>
            </a:r>
            <a:r>
              <a:rPr lang="en-US" altLang="en-US"/>
              <a:t>.</a:t>
            </a:r>
            <a:endParaRPr lang="en-US" altLang="en-US" b="1"/>
          </a:p>
          <a:p>
            <a:pPr eaLnBrk="1" hangingPunct="1"/>
            <a:endParaRPr lang="en-US" altLang="en-US"/>
          </a:p>
        </p:txBody>
      </p:sp>
      <p:pic>
        <p:nvPicPr>
          <p:cNvPr id="43011" name="Content Placeholder 6" descr="ref=sr_1_1.jpeg">
            <a:extLst>
              <a:ext uri="{FF2B5EF4-FFF2-40B4-BE49-F238E27FC236}">
                <a16:creationId xmlns:a16="http://schemas.microsoft.com/office/drawing/2014/main" id="{5ECC1A69-578E-0E48-954C-D23C1D095B3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l="16505" t="16595" r="21353"/>
          <a:stretch>
            <a:fillRect/>
          </a:stretch>
        </p:blipFill>
        <p:spPr>
          <a:xfrm>
            <a:off x="5207000" y="2540000"/>
            <a:ext cx="2322513" cy="35560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8BD0C0E9-5B21-3E4E-9451-DD57FF2F3C49}"/>
              </a:ext>
            </a:extLst>
          </p:cNvPr>
          <p:cNvSpPr>
            <a:spLocks noGrp="1" noChangeArrowheads="1"/>
          </p:cNvSpPr>
          <p:nvPr>
            <p:ph type="title"/>
          </p:nvPr>
        </p:nvSpPr>
        <p:spPr/>
        <p:txBody>
          <a:bodyPr/>
          <a:lstStyle/>
          <a:p>
            <a:pPr eaLnBrk="1" hangingPunct="1"/>
            <a:r>
              <a:rPr lang="en-US" altLang="en-US"/>
              <a:t>More evidence</a:t>
            </a:r>
          </a:p>
        </p:txBody>
      </p:sp>
      <p:sp>
        <p:nvSpPr>
          <p:cNvPr id="44034" name="Rectangle 3">
            <a:extLst>
              <a:ext uri="{FF2B5EF4-FFF2-40B4-BE49-F238E27FC236}">
                <a16:creationId xmlns:a16="http://schemas.microsoft.com/office/drawing/2014/main" id="{7336A98D-CC68-0440-859C-936C15336C44}"/>
              </a:ext>
            </a:extLst>
          </p:cNvPr>
          <p:cNvSpPr>
            <a:spLocks noGrp="1" noChangeArrowheads="1"/>
          </p:cNvSpPr>
          <p:nvPr>
            <p:ph type="body" idx="1"/>
          </p:nvPr>
        </p:nvSpPr>
        <p:spPr/>
        <p:txBody>
          <a:bodyPr/>
          <a:lstStyle/>
          <a:p>
            <a:pPr eaLnBrk="1" hangingPunct="1"/>
            <a:r>
              <a:rPr lang="en-US" altLang="en-US"/>
              <a:t>The origin of life (within a few million years of the formation of liquid water).</a:t>
            </a:r>
          </a:p>
          <a:p>
            <a:pPr eaLnBrk="1" hangingPunct="1"/>
            <a:r>
              <a:rPr lang="en-US" altLang="en-US"/>
              <a:t>The DNA code, that couldn’t have formed by chance.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14C66C9C-5BDF-D247-9F87-467733B99D31}"/>
              </a:ext>
            </a:extLst>
          </p:cNvPr>
          <p:cNvSpPr>
            <a:spLocks noGrp="1" noChangeArrowheads="1"/>
          </p:cNvSpPr>
          <p:nvPr>
            <p:ph type="title"/>
          </p:nvPr>
        </p:nvSpPr>
        <p:spPr/>
        <p:txBody>
          <a:bodyPr/>
          <a:lstStyle/>
          <a:p>
            <a:pPr eaLnBrk="1" hangingPunct="1"/>
            <a:r>
              <a:rPr lang="en-US" altLang="en-US"/>
              <a:t>Some Anthropic Coincidences</a:t>
            </a:r>
          </a:p>
        </p:txBody>
      </p:sp>
      <p:sp>
        <p:nvSpPr>
          <p:cNvPr id="45058" name="Rectangle 3">
            <a:extLst>
              <a:ext uri="{FF2B5EF4-FFF2-40B4-BE49-F238E27FC236}">
                <a16:creationId xmlns:a16="http://schemas.microsoft.com/office/drawing/2014/main" id="{8B467A2F-9190-F74C-B8A1-81C286808724}"/>
              </a:ext>
            </a:extLst>
          </p:cNvPr>
          <p:cNvSpPr>
            <a:spLocks noGrp="1" noChangeArrowheads="1"/>
          </p:cNvSpPr>
          <p:nvPr>
            <p:ph type="body" idx="1"/>
          </p:nvPr>
        </p:nvSpPr>
        <p:spPr/>
        <p:txBody>
          <a:bodyPr/>
          <a:lstStyle/>
          <a:p>
            <a:pPr eaLnBrk="1" hangingPunct="1">
              <a:buFontTx/>
              <a:buNone/>
            </a:pPr>
            <a:r>
              <a:rPr lang="en-US" altLang="en-US">
                <a:latin typeface="Times New Roman" panose="02020603050405020304" pitchFamily="18" charset="0"/>
              </a:rPr>
              <a:t>Seven coincidences (of about 40):</a:t>
            </a:r>
          </a:p>
          <a:p>
            <a:pPr eaLnBrk="1" hangingPunct="1">
              <a:buFontTx/>
              <a:buNone/>
            </a:pPr>
            <a:r>
              <a:rPr lang="en-US" altLang="en-US">
                <a:latin typeface="Times New Roman" panose="02020603050405020304" pitchFamily="18" charset="0"/>
              </a:rPr>
              <a:t>#1: Strong nuclear force. </a:t>
            </a:r>
          </a:p>
          <a:p>
            <a:pPr eaLnBrk="1" hangingPunct="1"/>
            <a:r>
              <a:rPr lang="en-US" altLang="en-US">
                <a:latin typeface="Times New Roman" panose="02020603050405020304" pitchFamily="18" charset="0"/>
              </a:rPr>
              <a:t>If 5% weaker, no deuterium formed at Big Bang. Deuterium needed for initial ignition of fusion in stars. </a:t>
            </a:r>
          </a:p>
          <a:p>
            <a:pPr eaLnBrk="1" hangingPunct="1"/>
            <a:r>
              <a:rPr lang="en-US" altLang="en-US">
                <a:latin typeface="Times New Roman" panose="02020603050405020304" pitchFamily="18" charset="0"/>
              </a:rPr>
              <a:t>If 50% weaker, all elements would be unstable (equivalently, if electromagnetic force were 14X stronger)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a:extLst>
              <a:ext uri="{FF2B5EF4-FFF2-40B4-BE49-F238E27FC236}">
                <a16:creationId xmlns:a16="http://schemas.microsoft.com/office/drawing/2014/main" id="{9AF39AFC-C909-4D4A-A8F3-FA435C107453}"/>
              </a:ext>
            </a:extLst>
          </p:cNvPr>
          <p:cNvSpPr>
            <a:spLocks noGrp="1" noChangeArrowheads="1"/>
          </p:cNvSpPr>
          <p:nvPr>
            <p:ph type="title"/>
          </p:nvPr>
        </p:nvSpPr>
        <p:spPr/>
        <p:txBody>
          <a:bodyPr/>
          <a:lstStyle/>
          <a:p>
            <a:pPr eaLnBrk="1" hangingPunct="1"/>
            <a:r>
              <a:rPr lang="en-US" altLang="en-US"/>
              <a:t>Anthropic Coincidence #2</a:t>
            </a:r>
          </a:p>
        </p:txBody>
      </p:sp>
      <p:sp>
        <p:nvSpPr>
          <p:cNvPr id="46082" name="Rectangle 3">
            <a:extLst>
              <a:ext uri="{FF2B5EF4-FFF2-40B4-BE49-F238E27FC236}">
                <a16:creationId xmlns:a16="http://schemas.microsoft.com/office/drawing/2014/main" id="{4D135E87-A86A-EF40-8227-29E11F467784}"/>
              </a:ext>
            </a:extLst>
          </p:cNvPr>
          <p:cNvSpPr>
            <a:spLocks noGrp="1" noChangeArrowheads="1"/>
          </p:cNvSpPr>
          <p:nvPr>
            <p:ph type="body" idx="1"/>
          </p:nvPr>
        </p:nvSpPr>
        <p:spPr>
          <a:xfrm>
            <a:off x="685800" y="1981200"/>
            <a:ext cx="7772400" cy="4419600"/>
          </a:xfrm>
        </p:spPr>
        <p:txBody>
          <a:bodyPr/>
          <a:lstStyle/>
          <a:p>
            <a:pPr eaLnBrk="1" hangingPunct="1">
              <a:lnSpc>
                <a:spcPct val="90000"/>
              </a:lnSpc>
              <a:buFontTx/>
              <a:buNone/>
            </a:pPr>
            <a:r>
              <a:rPr lang="en-US" altLang="en-US">
                <a:latin typeface="Times New Roman" panose="02020603050405020304" pitchFamily="18" charset="0"/>
              </a:rPr>
              <a:t>Cosmological constant must be close to zero (less than 10 to the minus 50</a:t>
            </a:r>
            <a:r>
              <a:rPr lang="en-US" altLang="en-US" baseline="30000">
                <a:latin typeface="Times New Roman" panose="02020603050405020304" pitchFamily="18" charset="0"/>
              </a:rPr>
              <a:t>th</a:t>
            </a:r>
            <a:r>
              <a:rPr lang="en-US" altLang="en-US">
                <a:latin typeface="Times New Roman" panose="02020603050405020304" pitchFamily="18" charset="0"/>
              </a:rPr>
              <a:t> power), but positive. </a:t>
            </a:r>
          </a:p>
          <a:p>
            <a:pPr eaLnBrk="1" hangingPunct="1">
              <a:lnSpc>
                <a:spcPct val="90000"/>
              </a:lnSpc>
            </a:pPr>
            <a:r>
              <a:rPr lang="en-US" altLang="en-US">
                <a:latin typeface="Times New Roman" panose="02020603050405020304" pitchFamily="18" charset="0"/>
              </a:rPr>
              <a:t>If too strong, inflation proceeds to far, leading to a diffuse cloud. </a:t>
            </a:r>
          </a:p>
          <a:p>
            <a:pPr eaLnBrk="1" hangingPunct="1">
              <a:lnSpc>
                <a:spcPct val="90000"/>
              </a:lnSpc>
            </a:pPr>
            <a:r>
              <a:rPr lang="en-US" altLang="en-US">
                <a:latin typeface="Times New Roman" panose="02020603050405020304" pitchFamily="18" charset="0"/>
              </a:rPr>
              <a:t>If too weak, inflation cannot take place at all, leading to a lumpy, non-uniform cosmos, preventing the formation of stable stars and galaxies.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DD138488-3D9C-D346-8D84-527210ABDD85}"/>
              </a:ext>
            </a:extLst>
          </p:cNvPr>
          <p:cNvSpPr>
            <a:spLocks noGrp="1" noChangeArrowheads="1"/>
          </p:cNvSpPr>
          <p:nvPr>
            <p:ph type="title"/>
          </p:nvPr>
        </p:nvSpPr>
        <p:spPr/>
        <p:txBody>
          <a:bodyPr/>
          <a:lstStyle/>
          <a:p>
            <a:pPr eaLnBrk="1" hangingPunct="1"/>
            <a:r>
              <a:rPr lang="en-US" altLang="en-US"/>
              <a:t>Anthropic Coincidence #3</a:t>
            </a:r>
          </a:p>
        </p:txBody>
      </p:sp>
      <p:sp>
        <p:nvSpPr>
          <p:cNvPr id="47106" name="Rectangle 3">
            <a:extLst>
              <a:ext uri="{FF2B5EF4-FFF2-40B4-BE49-F238E27FC236}">
                <a16:creationId xmlns:a16="http://schemas.microsoft.com/office/drawing/2014/main" id="{BB2B3034-4B2D-144B-A46C-2FACFEA83FB3}"/>
              </a:ext>
            </a:extLst>
          </p:cNvPr>
          <p:cNvSpPr>
            <a:spLocks noGrp="1" noChangeArrowheads="1"/>
          </p:cNvSpPr>
          <p:nvPr>
            <p:ph type="body" idx="1"/>
          </p:nvPr>
        </p:nvSpPr>
        <p:spPr>
          <a:xfrm>
            <a:off x="685800" y="1981200"/>
            <a:ext cx="7848600" cy="4343400"/>
          </a:xfrm>
        </p:spPr>
        <p:txBody>
          <a:bodyPr/>
          <a:lstStyle/>
          <a:p>
            <a:pPr eaLnBrk="1" hangingPunct="1">
              <a:lnSpc>
                <a:spcPct val="90000"/>
              </a:lnSpc>
            </a:pPr>
            <a:r>
              <a:rPr lang="en-US" altLang="en-US">
                <a:latin typeface="Times New Roman" panose="02020603050405020304" pitchFamily="18" charset="0"/>
              </a:rPr>
              <a:t>Net electrical neutrality of universe. The number of protons and electrons (produced by two independent processes in Big Bang), must agree to within a factor of 10 to the 37</a:t>
            </a:r>
            <a:r>
              <a:rPr lang="en-US" altLang="en-US" baseline="30000">
                <a:latin typeface="Times New Roman" panose="02020603050405020304" pitchFamily="18" charset="0"/>
              </a:rPr>
              <a:t>th</a:t>
            </a:r>
            <a:r>
              <a:rPr lang="en-US" altLang="en-US">
                <a:latin typeface="Times New Roman" panose="02020603050405020304" pitchFamily="18" charset="0"/>
              </a:rPr>
              <a:t> power. </a:t>
            </a:r>
          </a:p>
          <a:p>
            <a:pPr eaLnBrk="1" hangingPunct="1">
              <a:lnSpc>
                <a:spcPct val="90000"/>
              </a:lnSpc>
            </a:pPr>
            <a:r>
              <a:rPr lang="en-US" altLang="en-US">
                <a:latin typeface="Times New Roman" panose="02020603050405020304" pitchFamily="18" charset="0"/>
              </a:rPr>
              <a:t>Otherwise, electrical repulsion would overwhelm gravity, preventing the formation of galaxies, stars, planets.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D7F796CD-4A97-354F-8186-4DE377A081F0}"/>
              </a:ext>
            </a:extLst>
          </p:cNvPr>
          <p:cNvSpPr>
            <a:spLocks noGrp="1" noChangeArrowheads="1"/>
          </p:cNvSpPr>
          <p:nvPr>
            <p:ph type="title"/>
          </p:nvPr>
        </p:nvSpPr>
        <p:spPr>
          <a:xfrm>
            <a:off x="685800" y="304800"/>
            <a:ext cx="7772400" cy="914400"/>
          </a:xfrm>
        </p:spPr>
        <p:txBody>
          <a:bodyPr/>
          <a:lstStyle/>
          <a:p>
            <a:pPr eaLnBrk="1" hangingPunct="1"/>
            <a:r>
              <a:rPr lang="en-US" altLang="en-US"/>
              <a:t>Anthropic Coincidence #4</a:t>
            </a:r>
          </a:p>
        </p:txBody>
      </p:sp>
      <p:sp>
        <p:nvSpPr>
          <p:cNvPr id="48130" name="Rectangle 3">
            <a:extLst>
              <a:ext uri="{FF2B5EF4-FFF2-40B4-BE49-F238E27FC236}">
                <a16:creationId xmlns:a16="http://schemas.microsoft.com/office/drawing/2014/main" id="{6AEEEAD3-7D25-154B-8BCC-02C0E5C51EA4}"/>
              </a:ext>
            </a:extLst>
          </p:cNvPr>
          <p:cNvSpPr>
            <a:spLocks noGrp="1" noChangeArrowheads="1"/>
          </p:cNvSpPr>
          <p:nvPr>
            <p:ph type="body" idx="1"/>
          </p:nvPr>
        </p:nvSpPr>
        <p:spPr>
          <a:xfrm>
            <a:off x="609600" y="1219200"/>
            <a:ext cx="8077200" cy="5334000"/>
          </a:xfrm>
        </p:spPr>
        <p:txBody>
          <a:bodyPr/>
          <a:lstStyle/>
          <a:p>
            <a:pPr eaLnBrk="1" hangingPunct="1">
              <a:lnSpc>
                <a:spcPct val="90000"/>
              </a:lnSpc>
            </a:pPr>
            <a:r>
              <a:rPr lang="en-US" altLang="en-US">
                <a:latin typeface="Times New Roman" panose="02020603050405020304" pitchFamily="18" charset="0"/>
              </a:rPr>
              <a:t>The coordination of several atomic resonance levels in carbon. If the third resonance had been 1/2% higher, no carbon would have been produced. </a:t>
            </a:r>
          </a:p>
          <a:p>
            <a:pPr eaLnBrk="1" hangingPunct="1">
              <a:lnSpc>
                <a:spcPct val="90000"/>
              </a:lnSpc>
            </a:pPr>
            <a:r>
              <a:rPr lang="ja-JP" altLang="en-US"/>
              <a:t>“</a:t>
            </a:r>
            <a:r>
              <a:rPr lang="en-US" altLang="ja-JP">
                <a:latin typeface="Times New Roman" panose="02020603050405020304" pitchFamily="18" charset="0"/>
              </a:rPr>
              <a:t>A common sense interpretation of the facts suggests that a superintellect has monkeyed with physics</a:t>
            </a:r>
            <a:r>
              <a:rPr lang="en-US" altLang="ja-JP"/>
              <a:t>…</a:t>
            </a:r>
            <a:r>
              <a:rPr lang="en-US" altLang="ja-JP">
                <a:latin typeface="Times New Roman" panose="02020603050405020304" pitchFamily="18" charset="0"/>
              </a:rPr>
              <a:t>that there are no blind forces in nature.</a:t>
            </a:r>
            <a:r>
              <a:rPr lang="ja-JP" altLang="en-US"/>
              <a:t>”</a:t>
            </a:r>
            <a:r>
              <a:rPr lang="en-US" altLang="ja-JP">
                <a:latin typeface="Times New Roman" panose="02020603050405020304" pitchFamily="18" charset="0"/>
              </a:rPr>
              <a:t> Astronomer Fred Hoyle</a:t>
            </a:r>
            <a:endParaRPr lang="en-US" altLang="en-US">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809D1A01-3396-124C-9216-A301C5D0BED1}"/>
              </a:ext>
            </a:extLst>
          </p:cNvPr>
          <p:cNvSpPr>
            <a:spLocks noGrp="1" noChangeArrowheads="1"/>
          </p:cNvSpPr>
          <p:nvPr>
            <p:ph type="title"/>
          </p:nvPr>
        </p:nvSpPr>
        <p:spPr/>
        <p:txBody>
          <a:bodyPr/>
          <a:lstStyle/>
          <a:p>
            <a:pPr eaLnBrk="1" hangingPunct="1"/>
            <a:r>
              <a:rPr lang="en-US" altLang="en-US"/>
              <a:t>Anthropic Coincidence #5</a:t>
            </a:r>
          </a:p>
        </p:txBody>
      </p:sp>
      <p:sp>
        <p:nvSpPr>
          <p:cNvPr id="49154" name="Rectangle 3">
            <a:extLst>
              <a:ext uri="{FF2B5EF4-FFF2-40B4-BE49-F238E27FC236}">
                <a16:creationId xmlns:a16="http://schemas.microsoft.com/office/drawing/2014/main" id="{BAB87325-AB5A-1341-BEC7-A2ED08F21A71}"/>
              </a:ext>
            </a:extLst>
          </p:cNvPr>
          <p:cNvSpPr>
            <a:spLocks noGrp="1" noChangeArrowheads="1"/>
          </p:cNvSpPr>
          <p:nvPr>
            <p:ph type="body" idx="1"/>
          </p:nvPr>
        </p:nvSpPr>
        <p:spPr/>
        <p:txBody>
          <a:bodyPr/>
          <a:lstStyle/>
          <a:p>
            <a:pPr eaLnBrk="1" hangingPunct="1">
              <a:buFontTx/>
              <a:buNone/>
            </a:pPr>
            <a:r>
              <a:rPr lang="en-US" altLang="en-US">
                <a:latin typeface="Times New Roman" panose="02020603050405020304" pitchFamily="18" charset="0"/>
              </a:rPr>
              <a:t>Electromagnetic force (compared to gravity). </a:t>
            </a:r>
          </a:p>
          <a:p>
            <a:pPr eaLnBrk="1" hangingPunct="1"/>
            <a:r>
              <a:rPr lang="en-US" altLang="en-US">
                <a:latin typeface="Times New Roman" panose="02020603050405020304" pitchFamily="18" charset="0"/>
              </a:rPr>
              <a:t>If too weak, all stars would be short-lived blue dwarfs. Gravity is weaker by a factor of 10 to the 39</a:t>
            </a:r>
            <a:r>
              <a:rPr lang="en-US" altLang="en-US" baseline="30000">
                <a:latin typeface="Times New Roman" panose="02020603050405020304" pitchFamily="18" charset="0"/>
              </a:rPr>
              <a:t>th</a:t>
            </a:r>
            <a:r>
              <a:rPr lang="en-US" altLang="en-US">
                <a:latin typeface="Times New Roman" panose="02020603050405020304" pitchFamily="18" charset="0"/>
              </a:rPr>
              <a:t> power.  If gravity were 3000 times greater, no long-lived stars.  </a:t>
            </a:r>
          </a:p>
          <a:p>
            <a:pPr eaLnBrk="1" hangingPunct="1"/>
            <a:r>
              <a:rPr lang="en-US" altLang="en-US">
                <a:latin typeface="Times New Roman" panose="02020603050405020304" pitchFamily="18" charset="0"/>
              </a:rPr>
              <a:t>1 part in 10 to the 36</a:t>
            </a:r>
            <a:r>
              <a:rPr lang="en-US" altLang="en-US" baseline="30000">
                <a:latin typeface="Times New Roman" panose="02020603050405020304" pitchFamily="18" charset="0"/>
              </a:rPr>
              <a:t>th</a:t>
            </a:r>
            <a:r>
              <a:rPr lang="en-US" altLang="en-US">
                <a:latin typeface="Times New Roman" panose="02020603050405020304" pitchFamily="18" charset="0"/>
              </a:rPr>
              <a:t> power.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a:extLst>
              <a:ext uri="{FF2B5EF4-FFF2-40B4-BE49-F238E27FC236}">
                <a16:creationId xmlns:a16="http://schemas.microsoft.com/office/drawing/2014/main" id="{5304D479-F75C-E24B-B564-C56EE742EDA6}"/>
              </a:ext>
            </a:extLst>
          </p:cNvPr>
          <p:cNvSpPr>
            <a:spLocks noGrp="1" noChangeArrowheads="1"/>
          </p:cNvSpPr>
          <p:nvPr>
            <p:ph type="title"/>
          </p:nvPr>
        </p:nvSpPr>
        <p:spPr/>
        <p:txBody>
          <a:bodyPr/>
          <a:lstStyle/>
          <a:p>
            <a:pPr eaLnBrk="1" hangingPunct="1"/>
            <a:r>
              <a:rPr lang="en-US" altLang="en-US"/>
              <a:t>Anthropic Coincidence #6</a:t>
            </a:r>
          </a:p>
        </p:txBody>
      </p:sp>
      <p:sp>
        <p:nvSpPr>
          <p:cNvPr id="50178" name="Rectangle 3">
            <a:extLst>
              <a:ext uri="{FF2B5EF4-FFF2-40B4-BE49-F238E27FC236}">
                <a16:creationId xmlns:a16="http://schemas.microsoft.com/office/drawing/2014/main" id="{C6A37724-E98E-594F-BA3D-5E25AE04841B}"/>
              </a:ext>
            </a:extLst>
          </p:cNvPr>
          <p:cNvSpPr>
            <a:spLocks noGrp="1" noChangeArrowheads="1"/>
          </p:cNvSpPr>
          <p:nvPr>
            <p:ph type="body" idx="1"/>
          </p:nvPr>
        </p:nvSpPr>
        <p:spPr>
          <a:xfrm>
            <a:off x="685800" y="1600200"/>
            <a:ext cx="7848600" cy="4800600"/>
          </a:xfrm>
        </p:spPr>
        <p:txBody>
          <a:bodyPr/>
          <a:lstStyle/>
          <a:p>
            <a:pPr eaLnBrk="1" hangingPunct="1">
              <a:lnSpc>
                <a:spcPct val="90000"/>
              </a:lnSpc>
              <a:buFontTx/>
              <a:buNone/>
            </a:pPr>
            <a:r>
              <a:rPr lang="en-US" altLang="en-US" sz="2800">
                <a:latin typeface="Times New Roman" panose="02020603050405020304" pitchFamily="18" charset="0"/>
              </a:rPr>
              <a:t>Visible light, 0.3 to 1.5 microns, (produced in abundance by Sun-like stars) has exactly the right energy levels to interact usefully with chemical reactions (almost all chemical reactions involve energy corresponding to the 0.32-0.8 micron range). </a:t>
            </a:r>
          </a:p>
          <a:p>
            <a:pPr eaLnBrk="1" hangingPunct="1">
              <a:lnSpc>
                <a:spcPct val="90000"/>
              </a:lnSpc>
            </a:pPr>
            <a:r>
              <a:rPr lang="en-US" altLang="en-US" sz="2800">
                <a:latin typeface="Times New Roman" panose="02020603050405020304" pitchFamily="18" charset="0"/>
              </a:rPr>
              <a:t>Too little - passes right through matter (like radio and microwave). </a:t>
            </a:r>
          </a:p>
          <a:p>
            <a:pPr eaLnBrk="1" hangingPunct="1">
              <a:lnSpc>
                <a:spcPct val="90000"/>
              </a:lnSpc>
            </a:pPr>
            <a:r>
              <a:rPr lang="en-US" altLang="en-US" sz="2800">
                <a:latin typeface="Times New Roman" panose="02020603050405020304" pitchFamily="18" charset="0"/>
              </a:rPr>
              <a:t>Too much -- destroys compounds (X-rays, gamma rays). </a:t>
            </a:r>
          </a:p>
          <a:p>
            <a:pPr eaLnBrk="1" hangingPunct="1">
              <a:lnSpc>
                <a:spcPct val="90000"/>
              </a:lnSpc>
              <a:buFontTx/>
              <a:buNone/>
            </a:pPr>
            <a:r>
              <a:rPr lang="en-US" altLang="en-US" sz="2800">
                <a:latin typeface="Times New Roman" panose="02020603050405020304" pitchFamily="18" charset="0"/>
              </a:rPr>
              <a:t>Visible light is 1 part in 10 to the 25</a:t>
            </a:r>
            <a:r>
              <a:rPr lang="en-US" altLang="en-US" sz="2800" baseline="30000">
                <a:latin typeface="Times New Roman" panose="02020603050405020304" pitchFamily="18" charset="0"/>
              </a:rPr>
              <a:t>th</a:t>
            </a:r>
            <a:r>
              <a:rPr lang="en-US" altLang="en-US" sz="2800">
                <a:latin typeface="Times New Roman" panose="02020603050405020304" pitchFamily="18" charset="0"/>
              </a:rPr>
              <a:t> power of the whole spectrum.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04B6AE69-A514-D240-A1D9-EF1A80466142}"/>
              </a:ext>
            </a:extLst>
          </p:cNvPr>
          <p:cNvSpPr>
            <a:spLocks noGrp="1" noChangeArrowheads="1"/>
          </p:cNvSpPr>
          <p:nvPr>
            <p:ph type="title"/>
          </p:nvPr>
        </p:nvSpPr>
        <p:spPr/>
        <p:txBody>
          <a:bodyPr/>
          <a:lstStyle/>
          <a:p>
            <a:pPr eaLnBrk="1" hangingPunct="1"/>
            <a:r>
              <a:rPr lang="en-US" altLang="en-US"/>
              <a:t>Anthropic Coincidence #7</a:t>
            </a:r>
          </a:p>
        </p:txBody>
      </p:sp>
      <p:sp>
        <p:nvSpPr>
          <p:cNvPr id="51202" name="Content Placeholder 2">
            <a:extLst>
              <a:ext uri="{FF2B5EF4-FFF2-40B4-BE49-F238E27FC236}">
                <a16:creationId xmlns:a16="http://schemas.microsoft.com/office/drawing/2014/main" id="{2C5AE7F8-79BF-484F-A1E8-65CA31C00E85}"/>
              </a:ext>
            </a:extLst>
          </p:cNvPr>
          <p:cNvSpPr>
            <a:spLocks noGrp="1" noChangeArrowheads="1"/>
          </p:cNvSpPr>
          <p:nvPr>
            <p:ph idx="1"/>
          </p:nvPr>
        </p:nvSpPr>
        <p:spPr>
          <a:xfrm>
            <a:off x="685800" y="1981200"/>
            <a:ext cx="7924800" cy="4495800"/>
          </a:xfrm>
        </p:spPr>
        <p:txBody>
          <a:bodyPr/>
          <a:lstStyle/>
          <a:p>
            <a:pPr eaLnBrk="1" hangingPunct="1"/>
            <a:r>
              <a:rPr lang="en-US" altLang="en-US"/>
              <a:t>The universe began in a state of extremely low entropy. </a:t>
            </a:r>
          </a:p>
          <a:p>
            <a:pPr eaLnBrk="1" hangingPunct="1"/>
            <a:r>
              <a:rPr lang="en-US" altLang="en-US"/>
              <a:t>Roger Penrose: odds of 1 in 10 to the 10 to the 123</a:t>
            </a:r>
            <a:r>
              <a:rPr lang="en-US" altLang="en-US" baseline="30000"/>
              <a:t>rd </a:t>
            </a:r>
            <a:r>
              <a:rPr lang="en-US" altLang="en-US"/>
              <a:t>power. More zeros than there are atoms in the universe!</a:t>
            </a:r>
          </a:p>
          <a:p>
            <a:pPr eaLnBrk="1" hangingPunct="1"/>
            <a:r>
              <a:rPr lang="en-US" altLang="en-US"/>
              <a:t>If the Big Bang were merely a transition from some earlier state, then there would be no possible explanation for its low-entropy state.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a:extLst>
              <a:ext uri="{FF2B5EF4-FFF2-40B4-BE49-F238E27FC236}">
                <a16:creationId xmlns:a16="http://schemas.microsoft.com/office/drawing/2014/main" id="{BE436DA6-64E2-3D41-91B2-B6838D85C762}"/>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The One-Two Punch</a:t>
            </a:r>
          </a:p>
        </p:txBody>
      </p:sp>
      <p:sp>
        <p:nvSpPr>
          <p:cNvPr id="52226" name="Content Placeholder 2">
            <a:extLst>
              <a:ext uri="{FF2B5EF4-FFF2-40B4-BE49-F238E27FC236}">
                <a16:creationId xmlns:a16="http://schemas.microsoft.com/office/drawing/2014/main" id="{2CB05859-7D2B-D64D-AD88-2FC1B368A4D3}"/>
              </a:ext>
            </a:extLst>
          </p:cNvPr>
          <p:cNvSpPr>
            <a:spLocks noGrp="1" noChangeArrowheads="1"/>
          </p:cNvSpPr>
          <p:nvPr>
            <p:ph idx="1"/>
          </p:nvPr>
        </p:nvSpPr>
        <p:spPr/>
        <p:txBody>
          <a:bodyPr/>
          <a:lstStyle/>
          <a:p>
            <a:pPr eaLnBrk="1" hangingPunct="1">
              <a:lnSpc>
                <a:spcPct val="90000"/>
              </a:lnSpc>
            </a:pPr>
            <a:r>
              <a:rPr lang="en-US" altLang="en-US" sz="2700"/>
              <a:t>To summarize tonight’s lecture, we have a convergence of arguments for the conclusion that the universe has a supernatural cause:</a:t>
            </a:r>
          </a:p>
          <a:p>
            <a:pPr lvl="1" eaLnBrk="1" hangingPunct="1">
              <a:lnSpc>
                <a:spcPct val="90000"/>
              </a:lnSpc>
            </a:pPr>
            <a:r>
              <a:rPr lang="en-US" altLang="en-US" sz="2400"/>
              <a:t>From metaphysics – the First Cause arguments.</a:t>
            </a:r>
          </a:p>
          <a:p>
            <a:pPr lvl="1" eaLnBrk="1" hangingPunct="1">
              <a:lnSpc>
                <a:spcPct val="90000"/>
              </a:lnSpc>
            </a:pPr>
            <a:r>
              <a:rPr lang="en-US" altLang="en-US" sz="2400"/>
              <a:t>From physics – the Big Bang and fine tuning.</a:t>
            </a:r>
          </a:p>
          <a:p>
            <a:pPr eaLnBrk="1" hangingPunct="1">
              <a:lnSpc>
                <a:spcPct val="90000"/>
              </a:lnSpc>
            </a:pPr>
            <a:r>
              <a:rPr lang="en-US" altLang="en-US" sz="2700"/>
              <a:t>The two together are much stronger than either separately. Physics makes God’s existence probable, metaphysics makes it certain.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9B037104-8605-2A40-9BCC-7406BBCF5F5C}"/>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An Argument with a Long History</a:t>
            </a:r>
          </a:p>
        </p:txBody>
      </p:sp>
      <p:sp>
        <p:nvSpPr>
          <p:cNvPr id="17410" name="Content Placeholder 2">
            <a:extLst>
              <a:ext uri="{FF2B5EF4-FFF2-40B4-BE49-F238E27FC236}">
                <a16:creationId xmlns:a16="http://schemas.microsoft.com/office/drawing/2014/main" id="{F26FD7A9-25D5-7F40-957D-47EFB9D6686D}"/>
              </a:ext>
            </a:extLst>
          </p:cNvPr>
          <p:cNvSpPr>
            <a:spLocks noGrp="1" noChangeArrowheads="1"/>
          </p:cNvSpPr>
          <p:nvPr>
            <p:ph idx="1"/>
          </p:nvPr>
        </p:nvSpPr>
        <p:spPr>
          <a:xfrm>
            <a:off x="685800" y="1752600"/>
            <a:ext cx="7772400" cy="4876800"/>
          </a:xfrm>
        </p:spPr>
        <p:txBody>
          <a:bodyPr/>
          <a:lstStyle/>
          <a:p>
            <a:pPr eaLnBrk="1" hangingPunct="1"/>
            <a:r>
              <a:rPr lang="en-US" altLang="en-US">
                <a:latin typeface="Calibri" panose="020F0502020204030204" pitchFamily="34" charset="0"/>
              </a:rPr>
              <a:t>Accepted by philosophers from six great traditions:</a:t>
            </a:r>
          </a:p>
          <a:p>
            <a:pPr lvl="1" eaLnBrk="1" hangingPunct="1"/>
            <a:r>
              <a:rPr lang="en-US" altLang="en-US">
                <a:latin typeface="Calibri" panose="020F0502020204030204" pitchFamily="34" charset="0"/>
              </a:rPr>
              <a:t>Ancient pagan (Greek and Roman)</a:t>
            </a:r>
          </a:p>
          <a:p>
            <a:pPr lvl="1" eaLnBrk="1" hangingPunct="1"/>
            <a:r>
              <a:rPr lang="en-US" altLang="en-US">
                <a:latin typeface="Calibri" panose="020F0502020204030204" pitchFamily="34" charset="0"/>
              </a:rPr>
              <a:t>Jewish </a:t>
            </a:r>
          </a:p>
          <a:p>
            <a:pPr lvl="1" eaLnBrk="1" hangingPunct="1"/>
            <a:r>
              <a:rPr lang="en-US" altLang="en-US">
                <a:latin typeface="Calibri" panose="020F0502020204030204" pitchFamily="34" charset="0"/>
              </a:rPr>
              <a:t>Christian</a:t>
            </a:r>
          </a:p>
          <a:p>
            <a:pPr lvl="1" eaLnBrk="1" hangingPunct="1"/>
            <a:r>
              <a:rPr lang="en-US" altLang="en-US">
                <a:latin typeface="Calibri" panose="020F0502020204030204" pitchFamily="34" charset="0"/>
              </a:rPr>
              <a:t>Moslem</a:t>
            </a:r>
          </a:p>
          <a:p>
            <a:pPr lvl="1" eaLnBrk="1" hangingPunct="1"/>
            <a:r>
              <a:rPr lang="en-US" altLang="en-US">
                <a:latin typeface="Calibri" panose="020F0502020204030204" pitchFamily="34" charset="0"/>
              </a:rPr>
              <a:t>Indian (10</a:t>
            </a:r>
            <a:r>
              <a:rPr lang="en-US" altLang="en-US" baseline="30000">
                <a:latin typeface="Calibri" panose="020F0502020204030204" pitchFamily="34" charset="0"/>
              </a:rPr>
              <a:t>th</a:t>
            </a:r>
            <a:r>
              <a:rPr lang="en-US" altLang="en-US">
                <a:latin typeface="Calibri" panose="020F0502020204030204" pitchFamily="34" charset="0"/>
              </a:rPr>
              <a:t> century Nyaya school)</a:t>
            </a:r>
          </a:p>
          <a:p>
            <a:pPr lvl="1" eaLnBrk="1" hangingPunct="1"/>
            <a:r>
              <a:rPr lang="en-US" altLang="en-US">
                <a:latin typeface="Calibri" panose="020F0502020204030204" pitchFamily="34" charset="0"/>
              </a:rPr>
              <a:t>Early modern European</a:t>
            </a:r>
          </a:p>
          <a:p>
            <a:pPr eaLnBrk="1" hangingPunct="1"/>
            <a:r>
              <a:rPr lang="en-US" altLang="en-US">
                <a:latin typeface="Calibri" panose="020F0502020204030204" pitchFamily="34" charset="0"/>
              </a:rPr>
              <a:t>Developed over 2500 years.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63378B80-E456-F24F-B08F-F82246F6FCBB}"/>
              </a:ext>
            </a:extLst>
          </p:cNvPr>
          <p:cNvSpPr>
            <a:spLocks noGrp="1" noChangeArrowheads="1"/>
          </p:cNvSpPr>
          <p:nvPr>
            <p:ph type="title"/>
          </p:nvPr>
        </p:nvSpPr>
        <p:spPr/>
        <p:txBody>
          <a:bodyPr/>
          <a:lstStyle/>
          <a:p>
            <a:pPr eaLnBrk="1" hangingPunct="1"/>
            <a:r>
              <a:rPr lang="en-US" altLang="en-US"/>
              <a:t>Best Scientific Evidence for God</a:t>
            </a:r>
          </a:p>
        </p:txBody>
      </p:sp>
      <p:sp>
        <p:nvSpPr>
          <p:cNvPr id="53250" name="Content Placeholder 2">
            <a:extLst>
              <a:ext uri="{FF2B5EF4-FFF2-40B4-BE49-F238E27FC236}">
                <a16:creationId xmlns:a16="http://schemas.microsoft.com/office/drawing/2014/main" id="{B5950F8F-5049-874A-AF65-69A2B1B72196}"/>
              </a:ext>
            </a:extLst>
          </p:cNvPr>
          <p:cNvSpPr>
            <a:spLocks noGrp="1" noChangeArrowheads="1"/>
          </p:cNvSpPr>
          <p:nvPr>
            <p:ph idx="1"/>
          </p:nvPr>
        </p:nvSpPr>
        <p:spPr/>
        <p:txBody>
          <a:bodyPr/>
          <a:lstStyle/>
          <a:p>
            <a:pPr eaLnBrk="1" hangingPunct="1"/>
            <a:r>
              <a:rPr lang="en-US" altLang="en-US"/>
              <a:t>Is science itself!</a:t>
            </a:r>
          </a:p>
          <a:p>
            <a:pPr eaLnBrk="1" hangingPunct="1"/>
            <a:r>
              <a:rPr lang="en-US" altLang="en-US"/>
              <a:t>Every new scientific discovery confirms the existence of God.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6B5D8EB2-4CCD-FA4F-AB3C-01682FFD4490}"/>
              </a:ext>
            </a:extLst>
          </p:cNvPr>
          <p:cNvSpPr>
            <a:spLocks noGrp="1" noChangeArrowheads="1"/>
          </p:cNvSpPr>
          <p:nvPr>
            <p:ph type="title"/>
          </p:nvPr>
        </p:nvSpPr>
        <p:spPr/>
        <p:txBody>
          <a:bodyPr/>
          <a:lstStyle/>
          <a:p>
            <a:pPr eaLnBrk="1" hangingPunct="1"/>
            <a:r>
              <a:rPr lang="en-US" altLang="en-US"/>
              <a:t>Role of Christianity</a:t>
            </a:r>
          </a:p>
        </p:txBody>
      </p:sp>
      <p:sp>
        <p:nvSpPr>
          <p:cNvPr id="54274" name="Content Placeholder 2">
            <a:extLst>
              <a:ext uri="{FF2B5EF4-FFF2-40B4-BE49-F238E27FC236}">
                <a16:creationId xmlns:a16="http://schemas.microsoft.com/office/drawing/2014/main" id="{4C6BD2CC-3B7A-0649-80FE-697D4BA81FD9}"/>
              </a:ext>
            </a:extLst>
          </p:cNvPr>
          <p:cNvSpPr>
            <a:spLocks noGrp="1" noChangeArrowheads="1"/>
          </p:cNvSpPr>
          <p:nvPr>
            <p:ph idx="1"/>
          </p:nvPr>
        </p:nvSpPr>
        <p:spPr/>
        <p:txBody>
          <a:bodyPr/>
          <a:lstStyle/>
          <a:p>
            <a:pPr eaLnBrk="1" hangingPunct="1"/>
            <a:r>
              <a:rPr lang="en-US" altLang="en-US"/>
              <a:t>Without the faith in the rational intelligibility of the world and the divine vocation of human beings to master it, modern science would never have been possible: </a:t>
            </a:r>
          </a:p>
          <a:p>
            <a:pPr lvl="1" eaLnBrk="1" hangingPunct="1"/>
            <a:r>
              <a:rPr lang="en-US" altLang="en-US"/>
              <a:t>Alfred North Whitehead, </a:t>
            </a:r>
            <a:r>
              <a:rPr lang="en-US" altLang="en-US" i="1"/>
              <a:t>Science and the Modern World</a:t>
            </a:r>
            <a:r>
              <a:rPr lang="en-US" altLang="en-US"/>
              <a:t>, </a:t>
            </a:r>
          </a:p>
          <a:p>
            <a:pPr lvl="1" eaLnBrk="1" hangingPunct="1"/>
            <a:r>
              <a:rPr lang="en-US" altLang="en-US"/>
              <a:t>Joseph Needham, </a:t>
            </a:r>
            <a:r>
              <a:rPr lang="en-US" altLang="en-US" i="1"/>
              <a:t>The Great Titration: Science and Society in East and West</a:t>
            </a:r>
          </a:p>
        </p:txBody>
      </p:sp>
      <p:sp>
        <p:nvSpPr>
          <p:cNvPr id="54275" name="Slide Number Placeholder 3">
            <a:extLst>
              <a:ext uri="{FF2B5EF4-FFF2-40B4-BE49-F238E27FC236}">
                <a16:creationId xmlns:a16="http://schemas.microsoft.com/office/drawing/2014/main" id="{5CF2C62F-06C7-5D4E-AF5A-14FD2EFF2A0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2BB6E2AF-782D-504B-AE4C-0F4B3166D066}" type="slidenum">
              <a:rPr lang="en-US" altLang="en-US" sz="1400"/>
              <a:pPr>
                <a:spcBef>
                  <a:spcPct val="0"/>
                </a:spcBef>
                <a:buFontTx/>
                <a:buNone/>
              </a:pPr>
              <a:t>41</a:t>
            </a:fld>
            <a:endParaRPr lang="en-US" altLang="en-US" sz="1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a:extLst>
              <a:ext uri="{FF2B5EF4-FFF2-40B4-BE49-F238E27FC236}">
                <a16:creationId xmlns:a16="http://schemas.microsoft.com/office/drawing/2014/main" id="{8208D211-BA71-F942-8027-103FECFC641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A0F95FED-14FC-2D4D-850B-0E3DB357419D}" type="slidenum">
              <a:rPr lang="en-US" altLang="en-US" sz="1400"/>
              <a:pPr>
                <a:spcBef>
                  <a:spcPct val="0"/>
                </a:spcBef>
                <a:buFontTx/>
                <a:buNone/>
              </a:pPr>
              <a:t>42</a:t>
            </a:fld>
            <a:endParaRPr lang="en-US" altLang="en-US" sz="1400"/>
          </a:p>
        </p:txBody>
      </p:sp>
      <p:sp>
        <p:nvSpPr>
          <p:cNvPr id="55298" name="Rectangle 2">
            <a:extLst>
              <a:ext uri="{FF2B5EF4-FFF2-40B4-BE49-F238E27FC236}">
                <a16:creationId xmlns:a16="http://schemas.microsoft.com/office/drawing/2014/main" id="{3F94639B-A8BE-1A4F-A9F1-BD1BE7A0C25E}"/>
              </a:ext>
            </a:extLst>
          </p:cNvPr>
          <p:cNvSpPr>
            <a:spLocks noGrp="1" noChangeArrowheads="1"/>
          </p:cNvSpPr>
          <p:nvPr>
            <p:ph type="title"/>
          </p:nvPr>
        </p:nvSpPr>
        <p:spPr>
          <a:xfrm>
            <a:off x="685800" y="304800"/>
            <a:ext cx="7772400" cy="1447800"/>
          </a:xfrm>
        </p:spPr>
        <p:txBody>
          <a:bodyPr/>
          <a:lstStyle/>
          <a:p>
            <a:pPr eaLnBrk="1" hangingPunct="1"/>
            <a:r>
              <a:rPr lang="en-US" altLang="en-US"/>
              <a:t>Seven theological preconditions for science</a:t>
            </a:r>
          </a:p>
        </p:txBody>
      </p:sp>
      <p:sp>
        <p:nvSpPr>
          <p:cNvPr id="56323" name="Rectangle 3">
            <a:extLst>
              <a:ext uri="{FF2B5EF4-FFF2-40B4-BE49-F238E27FC236}">
                <a16:creationId xmlns:a16="http://schemas.microsoft.com/office/drawing/2014/main" id="{6588EC7F-C214-FC42-9C42-C9CB02DF5E83}"/>
              </a:ext>
            </a:extLst>
          </p:cNvPr>
          <p:cNvSpPr>
            <a:spLocks noGrp="1" noChangeArrowheads="1"/>
          </p:cNvSpPr>
          <p:nvPr>
            <p:ph type="body" idx="1"/>
          </p:nvPr>
        </p:nvSpPr>
        <p:spPr>
          <a:xfrm>
            <a:off x="609600" y="1828800"/>
            <a:ext cx="8001000" cy="4648200"/>
          </a:xfrm>
        </p:spPr>
        <p:txBody>
          <a:bodyPr/>
          <a:lstStyle/>
          <a:p>
            <a:pPr marL="514350" indent="-514350" eaLnBrk="1" hangingPunct="1">
              <a:buFontTx/>
              <a:buAutoNum type="arabicPeriod"/>
            </a:pPr>
            <a:r>
              <a:rPr lang="en-US" altLang="en-US"/>
              <a:t>The belief in the</a:t>
            </a:r>
            <a:r>
              <a:rPr lang="en-US" altLang="en-US" b="1"/>
              <a:t> intelligibility of the universe</a:t>
            </a:r>
            <a:r>
              <a:rPr lang="en-US" altLang="en-US"/>
              <a:t>, as the artifact of a perfect Mind, working with suitable material that it has created.</a:t>
            </a:r>
          </a:p>
          <a:p>
            <a:pPr marL="514350" indent="-514350" eaLnBrk="1" hangingPunct="1">
              <a:buFontTx/>
              <a:buNone/>
            </a:pPr>
            <a:r>
              <a:rPr lang="en-US" altLang="en-US"/>
              <a:t>The closely connected Hebraic conception of </a:t>
            </a:r>
            <a:r>
              <a:rPr lang="en-US" altLang="en-US" b="1"/>
              <a:t>God as a law-giver</a:t>
            </a:r>
            <a:r>
              <a:rPr lang="en-US" altLang="en-US"/>
              <a:t>.</a:t>
            </a:r>
          </a:p>
          <a:p>
            <a:pPr marL="514350" indent="-514350" eaLnBrk="1" hangingPunct="1">
              <a:buFontTx/>
              <a:buNone/>
            </a:pPr>
            <a:r>
              <a:rPr lang="en-US" altLang="en-US"/>
              <a:t>The idea of a “law of nature” was introduced by Christian theologian Basil of Caesarea (329-379), </a:t>
            </a:r>
            <a:r>
              <a:rPr lang="en-US" altLang="en-US" i="1"/>
              <a:t>The Six Days</a:t>
            </a:r>
            <a:r>
              <a:rPr lang="en-US" altLang="en-US"/>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63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a:extLst>
              <a:ext uri="{FF2B5EF4-FFF2-40B4-BE49-F238E27FC236}">
                <a16:creationId xmlns:a16="http://schemas.microsoft.com/office/drawing/2014/main" id="{1B2BD858-91FA-384A-8B2E-5C5F768B2F4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7C429FBB-169C-B54A-960F-E49C73F4DD4E}" type="slidenum">
              <a:rPr lang="en-US" altLang="en-US" sz="1400"/>
              <a:pPr>
                <a:spcBef>
                  <a:spcPct val="0"/>
                </a:spcBef>
                <a:buFontTx/>
                <a:buNone/>
              </a:pPr>
              <a:t>43</a:t>
            </a:fld>
            <a:endParaRPr lang="en-US" altLang="en-US" sz="1400"/>
          </a:p>
        </p:txBody>
      </p:sp>
      <p:sp>
        <p:nvSpPr>
          <p:cNvPr id="56322" name="Rectangle 2">
            <a:extLst>
              <a:ext uri="{FF2B5EF4-FFF2-40B4-BE49-F238E27FC236}">
                <a16:creationId xmlns:a16="http://schemas.microsoft.com/office/drawing/2014/main" id="{5E745DB3-FE90-3742-BA09-4501998A8402}"/>
              </a:ext>
            </a:extLst>
          </p:cNvPr>
          <p:cNvSpPr>
            <a:spLocks noGrp="1" noChangeArrowheads="1"/>
          </p:cNvSpPr>
          <p:nvPr>
            <p:ph type="title"/>
          </p:nvPr>
        </p:nvSpPr>
        <p:spPr/>
        <p:txBody>
          <a:bodyPr/>
          <a:lstStyle/>
          <a:p>
            <a:pPr eaLnBrk="1" hangingPunct="1"/>
            <a:r>
              <a:rPr lang="en-US" altLang="en-US"/>
              <a:t>Seven theological preconditions</a:t>
            </a:r>
          </a:p>
        </p:txBody>
      </p:sp>
      <p:sp>
        <p:nvSpPr>
          <p:cNvPr id="57347" name="Rectangle 3">
            <a:extLst>
              <a:ext uri="{FF2B5EF4-FFF2-40B4-BE49-F238E27FC236}">
                <a16:creationId xmlns:a16="http://schemas.microsoft.com/office/drawing/2014/main" id="{C3EF330C-89C9-054C-9638-E0A773A1534E}"/>
              </a:ext>
            </a:extLst>
          </p:cNvPr>
          <p:cNvSpPr>
            <a:spLocks noGrp="1" noChangeArrowheads="1"/>
          </p:cNvSpPr>
          <p:nvPr>
            <p:ph type="body" idx="1"/>
          </p:nvPr>
        </p:nvSpPr>
        <p:spPr>
          <a:xfrm>
            <a:off x="457200" y="2286000"/>
            <a:ext cx="8153400" cy="4114800"/>
          </a:xfrm>
        </p:spPr>
        <p:txBody>
          <a:bodyPr/>
          <a:lstStyle/>
          <a:p>
            <a:pPr marL="0" indent="0" eaLnBrk="1" hangingPunct="1">
              <a:buFontTx/>
              <a:buNone/>
            </a:pPr>
            <a:r>
              <a:rPr lang="en-US" altLang="en-US"/>
              <a:t>2. A belief in the fitness of the human mind, created in the </a:t>
            </a:r>
            <a:r>
              <a:rPr lang="en-US" altLang="en-US" b="1"/>
              <a:t>image of God</a:t>
            </a:r>
            <a:r>
              <a:rPr lang="en-US" altLang="en-US"/>
              <a:t>, to the task of science, conceived of as a </a:t>
            </a:r>
            <a:r>
              <a:rPr lang="en-US" altLang="en-US" i="1"/>
              <a:t>vocation given by God.</a:t>
            </a:r>
          </a:p>
          <a:p>
            <a:pPr marL="0" indent="0" eaLnBrk="1" hangingPunct="1">
              <a:buFontTx/>
              <a:buNone/>
            </a:pPr>
            <a:r>
              <a:rPr lang="en-US" altLang="en-US"/>
              <a:t>3. The need for observation and experiment to discover how in fact God has exercised His </a:t>
            </a:r>
            <a:r>
              <a:rPr lang="en-US" altLang="en-US" b="1"/>
              <a:t>freedom and omnipotence </a:t>
            </a:r>
            <a:r>
              <a:rPr lang="en-US" altLang="en-US"/>
              <a:t>in creating.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5">
            <a:extLst>
              <a:ext uri="{FF2B5EF4-FFF2-40B4-BE49-F238E27FC236}">
                <a16:creationId xmlns:a16="http://schemas.microsoft.com/office/drawing/2014/main" id="{58FE71B2-74F2-0044-9A0B-D029D440E2E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F404E16-115C-E64A-8184-CD3DAA829C1A}" type="slidenum">
              <a:rPr lang="en-US" altLang="en-US" sz="1400"/>
              <a:pPr>
                <a:spcBef>
                  <a:spcPct val="0"/>
                </a:spcBef>
                <a:buFontTx/>
                <a:buNone/>
              </a:pPr>
              <a:t>44</a:t>
            </a:fld>
            <a:endParaRPr lang="en-US" altLang="en-US" sz="1400"/>
          </a:p>
        </p:txBody>
      </p:sp>
      <p:sp>
        <p:nvSpPr>
          <p:cNvPr id="57346" name="Rectangle 2">
            <a:extLst>
              <a:ext uri="{FF2B5EF4-FFF2-40B4-BE49-F238E27FC236}">
                <a16:creationId xmlns:a16="http://schemas.microsoft.com/office/drawing/2014/main" id="{0878BDD2-1DC1-034E-A20E-E7A364918F84}"/>
              </a:ext>
            </a:extLst>
          </p:cNvPr>
          <p:cNvSpPr>
            <a:spLocks noGrp="1" noChangeArrowheads="1"/>
          </p:cNvSpPr>
          <p:nvPr>
            <p:ph type="title"/>
          </p:nvPr>
        </p:nvSpPr>
        <p:spPr/>
        <p:txBody>
          <a:bodyPr/>
          <a:lstStyle/>
          <a:p>
            <a:pPr eaLnBrk="1" hangingPunct="1"/>
            <a:r>
              <a:rPr lang="en-US" altLang="en-US"/>
              <a:t>Seven theological preconditions</a:t>
            </a:r>
          </a:p>
        </p:txBody>
      </p:sp>
      <p:sp>
        <p:nvSpPr>
          <p:cNvPr id="58371" name="Rectangle 3">
            <a:extLst>
              <a:ext uri="{FF2B5EF4-FFF2-40B4-BE49-F238E27FC236}">
                <a16:creationId xmlns:a16="http://schemas.microsoft.com/office/drawing/2014/main" id="{03CA7226-283A-F34E-9BE3-F07B51413433}"/>
              </a:ext>
            </a:extLst>
          </p:cNvPr>
          <p:cNvSpPr>
            <a:spLocks noGrp="1" noChangeArrowheads="1"/>
          </p:cNvSpPr>
          <p:nvPr>
            <p:ph type="body" idx="1"/>
          </p:nvPr>
        </p:nvSpPr>
        <p:spPr>
          <a:xfrm>
            <a:off x="762000" y="2286000"/>
            <a:ext cx="7848600" cy="3505200"/>
          </a:xfrm>
        </p:spPr>
        <p:txBody>
          <a:bodyPr/>
          <a:lstStyle/>
          <a:p>
            <a:pPr eaLnBrk="1" hangingPunct="1">
              <a:buFont typeface="Monotype Sorts" pitchFamily="2" charset="2"/>
              <a:buNone/>
            </a:pPr>
            <a:endParaRPr lang="en-US" altLang="en-US">
              <a:latin typeface="Times" pitchFamily="2" charset="0"/>
            </a:endParaRPr>
          </a:p>
          <a:p>
            <a:pPr eaLnBrk="1" hangingPunct="1">
              <a:buFont typeface="Monotype Sorts" pitchFamily="2" charset="2"/>
              <a:buNone/>
            </a:pPr>
            <a:r>
              <a:rPr lang="en-US" altLang="en-US">
                <a:latin typeface="Times" pitchFamily="2" charset="0"/>
              </a:rPr>
              <a:t>4. </a:t>
            </a:r>
            <a:r>
              <a:rPr lang="en-US" altLang="en-US"/>
              <a:t>The </a:t>
            </a:r>
            <a:r>
              <a:rPr lang="en-US" altLang="en-US" b="1" i="1"/>
              <a:t>dis</a:t>
            </a:r>
            <a:r>
              <a:rPr lang="en-US" altLang="en-US" b="1"/>
              <a:t>enchantment of the world </a:t>
            </a:r>
            <a:r>
              <a:rPr lang="en-US" altLang="en-US"/>
              <a:t>by theism, clearing away the many gods of polytheism and animism. </a:t>
            </a:r>
          </a:p>
          <a:p>
            <a:pPr eaLnBrk="1" hangingPunct="1">
              <a:buFont typeface="Monotype Sorts" pitchFamily="2" charset="2"/>
              <a:buNone/>
            </a:pPr>
            <a:r>
              <a:rPr lang="en-US" altLang="en-US"/>
              <a:t>5. The conception of nature as </a:t>
            </a:r>
          </a:p>
          <a:p>
            <a:pPr eaLnBrk="1" hangingPunct="1">
              <a:buFont typeface="Monotype Sorts" pitchFamily="2" charset="2"/>
              <a:buNone/>
            </a:pPr>
            <a:r>
              <a:rPr lang="en-US" altLang="en-US"/>
              <a:t>a </a:t>
            </a:r>
            <a:r>
              <a:rPr lang="en-US" altLang="en-US" b="1"/>
              <a:t>divine “book”</a:t>
            </a:r>
            <a:r>
              <a:rPr lang="en-US" altLang="ja-JP"/>
              <a:t>, parallel to the Bible.</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83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Number Placeholder 5">
            <a:extLst>
              <a:ext uri="{FF2B5EF4-FFF2-40B4-BE49-F238E27FC236}">
                <a16:creationId xmlns:a16="http://schemas.microsoft.com/office/drawing/2014/main" id="{93B5BF3F-5690-D249-9194-6D5A8135345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415E1E70-6303-7B47-9C0A-21DE1948329C}" type="slidenum">
              <a:rPr lang="en-US" altLang="en-US" sz="1400"/>
              <a:pPr>
                <a:spcBef>
                  <a:spcPct val="0"/>
                </a:spcBef>
                <a:buFontTx/>
                <a:buNone/>
              </a:pPr>
              <a:t>45</a:t>
            </a:fld>
            <a:endParaRPr lang="en-US" altLang="en-US" sz="1400"/>
          </a:p>
        </p:txBody>
      </p:sp>
      <p:sp>
        <p:nvSpPr>
          <p:cNvPr id="58370" name="Rectangle 2">
            <a:extLst>
              <a:ext uri="{FF2B5EF4-FFF2-40B4-BE49-F238E27FC236}">
                <a16:creationId xmlns:a16="http://schemas.microsoft.com/office/drawing/2014/main" id="{2F1C3473-DD6C-4245-AF08-516BF45056FC}"/>
              </a:ext>
            </a:extLst>
          </p:cNvPr>
          <p:cNvSpPr>
            <a:spLocks noGrp="1" noChangeArrowheads="1"/>
          </p:cNvSpPr>
          <p:nvPr>
            <p:ph type="title"/>
          </p:nvPr>
        </p:nvSpPr>
        <p:spPr>
          <a:xfrm>
            <a:off x="685800" y="457200"/>
            <a:ext cx="7696200" cy="1143000"/>
          </a:xfrm>
        </p:spPr>
        <p:txBody>
          <a:bodyPr/>
          <a:lstStyle/>
          <a:p>
            <a:pPr eaLnBrk="1" hangingPunct="1"/>
            <a:r>
              <a:rPr lang="en-US" altLang="en-US"/>
              <a:t>Seven Theological Preconditions</a:t>
            </a:r>
          </a:p>
        </p:txBody>
      </p:sp>
      <p:sp>
        <p:nvSpPr>
          <p:cNvPr id="59395" name="Rectangle 3">
            <a:extLst>
              <a:ext uri="{FF2B5EF4-FFF2-40B4-BE49-F238E27FC236}">
                <a16:creationId xmlns:a16="http://schemas.microsoft.com/office/drawing/2014/main" id="{F34DD79D-8754-264A-854D-FDA5EABBCF4C}"/>
              </a:ext>
            </a:extLst>
          </p:cNvPr>
          <p:cNvSpPr>
            <a:spLocks noGrp="1" noChangeArrowheads="1"/>
          </p:cNvSpPr>
          <p:nvPr>
            <p:ph type="body" idx="1"/>
          </p:nvPr>
        </p:nvSpPr>
        <p:spPr>
          <a:xfrm>
            <a:off x="533400" y="2590800"/>
            <a:ext cx="8153400" cy="3581400"/>
          </a:xfrm>
        </p:spPr>
        <p:txBody>
          <a:bodyPr/>
          <a:lstStyle/>
          <a:p>
            <a:pPr marL="0" indent="0" eaLnBrk="1" hangingPunct="1">
              <a:buFontTx/>
              <a:buNone/>
            </a:pPr>
            <a:r>
              <a:rPr lang="en-US" altLang="en-US"/>
              <a:t>6. </a:t>
            </a:r>
            <a:r>
              <a:rPr lang="en-US" altLang="en-US" b="1"/>
              <a:t>The linear view of time</a:t>
            </a:r>
            <a:r>
              <a:rPr lang="en-US" altLang="en-US"/>
              <a:t>. The possibility of progress.</a:t>
            </a:r>
          </a:p>
          <a:p>
            <a:pPr marL="0" indent="0" eaLnBrk="1" hangingPunct="1">
              <a:buFontTx/>
              <a:buNone/>
            </a:pPr>
            <a:r>
              <a:rPr lang="en-US" altLang="en-US"/>
              <a:t>7. The </a:t>
            </a:r>
            <a:r>
              <a:rPr lang="en-US" altLang="en-US" b="1"/>
              <a:t>dignity of matter and of manual work</a:t>
            </a:r>
            <a:r>
              <a:rPr lang="en-US" altLang="en-US"/>
              <a:t>, a consequence of the theological doctrine of the Incarnation (Jesus as God in human form), especially given Jesus</a:t>
            </a:r>
            <a:r>
              <a:rPr lang="ja-JP" altLang="en-US"/>
              <a:t>’</a:t>
            </a:r>
            <a:r>
              <a:rPr lang="en-US" altLang="ja-JP"/>
              <a:t> occupation as a carpenter or stone cutter.</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C4CA68BD-C886-6F43-A6D3-C9F7CFC80C4B}"/>
              </a:ext>
            </a:extLst>
          </p:cNvPr>
          <p:cNvSpPr>
            <a:spLocks noGrp="1" noChangeArrowheads="1"/>
          </p:cNvSpPr>
          <p:nvPr>
            <p:ph type="title"/>
          </p:nvPr>
        </p:nvSpPr>
        <p:spPr>
          <a:xfrm>
            <a:off x="685800" y="152400"/>
            <a:ext cx="7772400" cy="1524000"/>
          </a:xfrm>
        </p:spPr>
        <p:txBody>
          <a:bodyPr/>
          <a:lstStyle/>
          <a:p>
            <a:pPr eaLnBrk="1" hangingPunct="1"/>
            <a:r>
              <a:rPr lang="en-US" altLang="en-US"/>
              <a:t>Alvin Plantinga</a:t>
            </a:r>
          </a:p>
        </p:txBody>
      </p:sp>
      <p:sp>
        <p:nvSpPr>
          <p:cNvPr id="59394" name="Content Placeholder 3">
            <a:extLst>
              <a:ext uri="{FF2B5EF4-FFF2-40B4-BE49-F238E27FC236}">
                <a16:creationId xmlns:a16="http://schemas.microsoft.com/office/drawing/2014/main" id="{510233E4-B681-5945-9851-807F828DE89D}"/>
              </a:ext>
            </a:extLst>
          </p:cNvPr>
          <p:cNvSpPr>
            <a:spLocks noGrp="1" noChangeArrowheads="1"/>
          </p:cNvSpPr>
          <p:nvPr>
            <p:ph sz="half" idx="1"/>
          </p:nvPr>
        </p:nvSpPr>
        <p:spPr/>
        <p:txBody>
          <a:bodyPr/>
          <a:lstStyle/>
          <a:p>
            <a:pPr eaLnBrk="1" hangingPunct="1"/>
            <a:endParaRPr lang="en-US" altLang="en-US"/>
          </a:p>
        </p:txBody>
      </p:sp>
      <p:sp>
        <p:nvSpPr>
          <p:cNvPr id="59395" name="Content Placeholder 4">
            <a:extLst>
              <a:ext uri="{FF2B5EF4-FFF2-40B4-BE49-F238E27FC236}">
                <a16:creationId xmlns:a16="http://schemas.microsoft.com/office/drawing/2014/main" id="{D4052FC2-528B-BE43-A868-9DDF8A5E644C}"/>
              </a:ext>
            </a:extLst>
          </p:cNvPr>
          <p:cNvSpPr>
            <a:spLocks noGrp="1" noChangeArrowheads="1"/>
          </p:cNvSpPr>
          <p:nvPr>
            <p:ph sz="half" idx="2"/>
          </p:nvPr>
        </p:nvSpPr>
        <p:spPr/>
        <p:txBody>
          <a:bodyPr/>
          <a:lstStyle/>
          <a:p>
            <a:pPr eaLnBrk="1" hangingPunct="1"/>
            <a:endParaRPr lang="en-US" altLang="en-US"/>
          </a:p>
        </p:txBody>
      </p:sp>
      <p:pic>
        <p:nvPicPr>
          <p:cNvPr id="59396" name="Picture 5">
            <a:extLst>
              <a:ext uri="{FF2B5EF4-FFF2-40B4-BE49-F238E27FC236}">
                <a16:creationId xmlns:a16="http://schemas.microsoft.com/office/drawing/2014/main" id="{0D785467-E96D-7A4D-AA4A-05604A6249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0825"/>
            <a:ext cx="3076575"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7" name="Picture 6" descr="ClickHandler-1.jpeg">
            <a:extLst>
              <a:ext uri="{FF2B5EF4-FFF2-40B4-BE49-F238E27FC236}">
                <a16:creationId xmlns:a16="http://schemas.microsoft.com/office/drawing/2014/main" id="{D7C477E8-3C6A-B041-B29F-228EB722D2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981200"/>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5">
            <a:extLst>
              <a:ext uri="{FF2B5EF4-FFF2-40B4-BE49-F238E27FC236}">
                <a16:creationId xmlns:a16="http://schemas.microsoft.com/office/drawing/2014/main" id="{249F9195-6FB1-B143-B43C-FA5F4142A01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A6708FA4-86D3-B145-BE05-65E859899CBB}" type="slidenum">
              <a:rPr lang="en-US" altLang="en-US" sz="1400"/>
              <a:pPr>
                <a:spcBef>
                  <a:spcPct val="0"/>
                </a:spcBef>
                <a:buFontTx/>
                <a:buNone/>
              </a:pPr>
              <a:t>47</a:t>
            </a:fld>
            <a:endParaRPr lang="en-US" altLang="en-US" sz="1400"/>
          </a:p>
        </p:txBody>
      </p:sp>
      <p:sp>
        <p:nvSpPr>
          <p:cNvPr id="60418" name="Rectangle 2">
            <a:extLst>
              <a:ext uri="{FF2B5EF4-FFF2-40B4-BE49-F238E27FC236}">
                <a16:creationId xmlns:a16="http://schemas.microsoft.com/office/drawing/2014/main" id="{D5FB594B-2BD6-2148-9A31-57C128D0795B}"/>
              </a:ext>
            </a:extLst>
          </p:cNvPr>
          <p:cNvSpPr>
            <a:spLocks noGrp="1" noChangeArrowheads="1"/>
          </p:cNvSpPr>
          <p:nvPr>
            <p:ph type="title"/>
          </p:nvPr>
        </p:nvSpPr>
        <p:spPr>
          <a:xfrm>
            <a:off x="685800" y="228600"/>
            <a:ext cx="7772400" cy="1371600"/>
          </a:xfrm>
        </p:spPr>
        <p:txBody>
          <a:bodyPr/>
          <a:lstStyle/>
          <a:p>
            <a:pPr eaLnBrk="1" hangingPunct="1"/>
            <a:r>
              <a:rPr lang="en-US" altLang="en-US"/>
              <a:t>Alvin Plantinga</a:t>
            </a:r>
          </a:p>
        </p:txBody>
      </p:sp>
      <p:sp>
        <p:nvSpPr>
          <p:cNvPr id="60419" name="Rectangle 3">
            <a:extLst>
              <a:ext uri="{FF2B5EF4-FFF2-40B4-BE49-F238E27FC236}">
                <a16:creationId xmlns:a16="http://schemas.microsoft.com/office/drawing/2014/main" id="{9D9CD77B-387D-8B47-81A4-8C4E4FE2EE47}"/>
              </a:ext>
            </a:extLst>
          </p:cNvPr>
          <p:cNvSpPr>
            <a:spLocks noGrp="1" noChangeArrowheads="1"/>
          </p:cNvSpPr>
          <p:nvPr>
            <p:ph type="body" idx="1"/>
          </p:nvPr>
        </p:nvSpPr>
        <p:spPr>
          <a:xfrm>
            <a:off x="609600" y="1524000"/>
            <a:ext cx="8077200" cy="4876800"/>
          </a:xfrm>
        </p:spPr>
        <p:txBody>
          <a:bodyPr/>
          <a:lstStyle/>
          <a:p>
            <a:pPr eaLnBrk="1" hangingPunct="1"/>
            <a:r>
              <a:rPr lang="en-US" altLang="en-US"/>
              <a:t>Chapter 10 of </a:t>
            </a:r>
            <a:r>
              <a:rPr lang="en-US" altLang="en-US" i="1"/>
              <a:t>Where the Conflict Really Lies</a:t>
            </a:r>
            <a:r>
              <a:rPr lang="en-US" altLang="en-US"/>
              <a:t> (2011).</a:t>
            </a:r>
          </a:p>
          <a:p>
            <a:pPr eaLnBrk="1" hangingPunct="1"/>
            <a:r>
              <a:rPr lang="en-US" altLang="en-US"/>
              <a:t>Demonstrates that materialism, without a Designer who intended man to be equipped with an aptitude for truth, leads inexorably to a catastrophe, the </a:t>
            </a:r>
            <a:r>
              <a:rPr lang="ja-JP" altLang="en-US"/>
              <a:t>“</a:t>
            </a:r>
            <a:r>
              <a:rPr lang="en-US" altLang="ja-JP"/>
              <a:t>defeat</a:t>
            </a:r>
            <a:r>
              <a:rPr lang="ja-JP" altLang="en-US"/>
              <a:t>”</a:t>
            </a:r>
            <a:r>
              <a:rPr lang="en-US" altLang="ja-JP"/>
              <a:t> of all the materialist</a:t>
            </a:r>
            <a:r>
              <a:rPr lang="ja-JP" altLang="en-US"/>
              <a:t>’</a:t>
            </a:r>
            <a:r>
              <a:rPr lang="en-US" altLang="ja-JP"/>
              <a:t>s aspirations for knowledge</a:t>
            </a:r>
            <a:endParaRPr lang="en-US" alt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a:extLst>
              <a:ext uri="{FF2B5EF4-FFF2-40B4-BE49-F238E27FC236}">
                <a16:creationId xmlns:a16="http://schemas.microsoft.com/office/drawing/2014/main" id="{62484971-D9B8-734F-939C-FE31BC1D180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C6945C33-1109-EB43-8194-98A249B46E24}" type="slidenum">
              <a:rPr lang="en-US" altLang="en-US" sz="1400"/>
              <a:pPr>
                <a:spcBef>
                  <a:spcPct val="0"/>
                </a:spcBef>
                <a:buFontTx/>
                <a:buNone/>
              </a:pPr>
              <a:t>48</a:t>
            </a:fld>
            <a:endParaRPr lang="en-US" altLang="en-US" sz="1400"/>
          </a:p>
        </p:txBody>
      </p:sp>
      <p:sp>
        <p:nvSpPr>
          <p:cNvPr id="61442" name="Rectangle 2">
            <a:extLst>
              <a:ext uri="{FF2B5EF4-FFF2-40B4-BE49-F238E27FC236}">
                <a16:creationId xmlns:a16="http://schemas.microsoft.com/office/drawing/2014/main" id="{17CF3846-1906-7745-BE34-F4F543CF2416}"/>
              </a:ext>
            </a:extLst>
          </p:cNvPr>
          <p:cNvSpPr>
            <a:spLocks noGrp="1" noChangeArrowheads="1"/>
          </p:cNvSpPr>
          <p:nvPr>
            <p:ph type="title"/>
          </p:nvPr>
        </p:nvSpPr>
        <p:spPr/>
        <p:txBody>
          <a:bodyPr/>
          <a:lstStyle/>
          <a:p>
            <a:pPr eaLnBrk="1" hangingPunct="1"/>
            <a:r>
              <a:rPr lang="en-US" altLang="en-US"/>
              <a:t>The materialist</a:t>
            </a:r>
            <a:r>
              <a:rPr lang="ja-JP" altLang="en-US"/>
              <a:t>’</a:t>
            </a:r>
            <a:r>
              <a:rPr lang="en-US" altLang="ja-JP"/>
              <a:t>s quandary</a:t>
            </a:r>
            <a:endParaRPr lang="en-US" altLang="en-US"/>
          </a:p>
        </p:txBody>
      </p:sp>
      <p:sp>
        <p:nvSpPr>
          <p:cNvPr id="78851" name="Rectangle 3">
            <a:extLst>
              <a:ext uri="{FF2B5EF4-FFF2-40B4-BE49-F238E27FC236}">
                <a16:creationId xmlns:a16="http://schemas.microsoft.com/office/drawing/2014/main" id="{DC95F9DD-8DFE-0F4B-8B27-63B3E3EAE848}"/>
              </a:ext>
            </a:extLst>
          </p:cNvPr>
          <p:cNvSpPr>
            <a:spLocks noGrp="1" noChangeArrowheads="1"/>
          </p:cNvSpPr>
          <p:nvPr>
            <p:ph type="body" idx="1"/>
          </p:nvPr>
        </p:nvSpPr>
        <p:spPr/>
        <p:txBody>
          <a:bodyPr/>
          <a:lstStyle/>
          <a:p>
            <a:pPr eaLnBrk="1" hangingPunct="1"/>
            <a:r>
              <a:rPr lang="en-US" altLang="en-US" sz="3600">
                <a:latin typeface="Times" pitchFamily="2" charset="0"/>
              </a:rPr>
              <a:t>Lacking any explanation for his reliability, other than appeal to dumb luck, the materialist occupies a position that is untenable for the purposes of asserting claims to scientific knowledge.</a:t>
            </a:r>
            <a:endParaRPr lang="en-US" altLang="en-US">
              <a:latin typeface="Times" pitchFamily="2"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5">
            <a:extLst>
              <a:ext uri="{FF2B5EF4-FFF2-40B4-BE49-F238E27FC236}">
                <a16:creationId xmlns:a16="http://schemas.microsoft.com/office/drawing/2014/main" id="{EC92B77B-CA66-F144-8E37-6BFE5D1293A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F1388562-48A5-9E4A-8616-04154E7A05D1}" type="slidenum">
              <a:rPr lang="en-US" altLang="en-US" sz="1400"/>
              <a:pPr>
                <a:spcBef>
                  <a:spcPct val="0"/>
                </a:spcBef>
                <a:buFontTx/>
                <a:buNone/>
              </a:pPr>
              <a:t>49</a:t>
            </a:fld>
            <a:endParaRPr lang="en-US" altLang="en-US" sz="1400"/>
          </a:p>
        </p:txBody>
      </p:sp>
      <p:sp>
        <p:nvSpPr>
          <p:cNvPr id="62466" name="Rectangle 2">
            <a:extLst>
              <a:ext uri="{FF2B5EF4-FFF2-40B4-BE49-F238E27FC236}">
                <a16:creationId xmlns:a16="http://schemas.microsoft.com/office/drawing/2014/main" id="{59AE06B5-625A-B342-93E0-2BDA72F13CC3}"/>
              </a:ext>
            </a:extLst>
          </p:cNvPr>
          <p:cNvSpPr>
            <a:spLocks noGrp="1" noChangeArrowheads="1"/>
          </p:cNvSpPr>
          <p:nvPr>
            <p:ph type="title"/>
          </p:nvPr>
        </p:nvSpPr>
        <p:spPr/>
        <p:txBody>
          <a:bodyPr/>
          <a:lstStyle/>
          <a:p>
            <a:pPr eaLnBrk="1" hangingPunct="1"/>
            <a:r>
              <a:rPr lang="en-US" altLang="en-US"/>
              <a:t>Science vs. Materialism</a:t>
            </a:r>
          </a:p>
        </p:txBody>
      </p:sp>
      <p:sp>
        <p:nvSpPr>
          <p:cNvPr id="79875" name="Rectangle 3">
            <a:extLst>
              <a:ext uri="{FF2B5EF4-FFF2-40B4-BE49-F238E27FC236}">
                <a16:creationId xmlns:a16="http://schemas.microsoft.com/office/drawing/2014/main" id="{881265C5-34C7-A94A-9FE7-BD9F220A288F}"/>
              </a:ext>
            </a:extLst>
          </p:cNvPr>
          <p:cNvSpPr>
            <a:spLocks noGrp="1" noChangeArrowheads="1"/>
          </p:cNvSpPr>
          <p:nvPr>
            <p:ph type="body" idx="1"/>
          </p:nvPr>
        </p:nvSpPr>
        <p:spPr/>
        <p:txBody>
          <a:bodyPr/>
          <a:lstStyle/>
          <a:p>
            <a:pPr eaLnBrk="1" hangingPunct="1"/>
            <a:r>
              <a:rPr lang="en-US" altLang="en-US"/>
              <a:t>Materialism, therefore, can draw no support whatsoever from modern science, since scientific realism entails that materialism is false.</a:t>
            </a:r>
          </a:p>
          <a:p>
            <a:pPr eaLnBrk="1" hangingPunct="1"/>
            <a:r>
              <a:rPr lang="en-US" altLang="en-US"/>
              <a:t>If scientific theories are treated as mere useful fictions, science would have no bearing on the truth or falsity of materialism at all.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8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56764482-BBFA-C542-B167-097EC1B8FE47}"/>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What do we know?</a:t>
            </a:r>
          </a:p>
        </p:txBody>
      </p:sp>
      <p:sp>
        <p:nvSpPr>
          <p:cNvPr id="18434" name="Content Placeholder 2">
            <a:extLst>
              <a:ext uri="{FF2B5EF4-FFF2-40B4-BE49-F238E27FC236}">
                <a16:creationId xmlns:a16="http://schemas.microsoft.com/office/drawing/2014/main" id="{F9DBAFF1-28D3-0A4A-8E65-8CDB06914D2E}"/>
              </a:ext>
            </a:extLst>
          </p:cNvPr>
          <p:cNvSpPr>
            <a:spLocks noGrp="1" noChangeArrowheads="1"/>
          </p:cNvSpPr>
          <p:nvPr>
            <p:ph idx="1"/>
          </p:nvPr>
        </p:nvSpPr>
        <p:spPr>
          <a:xfrm>
            <a:off x="457200" y="1600200"/>
            <a:ext cx="6307138" cy="4032250"/>
          </a:xfrm>
        </p:spPr>
        <p:txBody>
          <a:bodyPr/>
          <a:lstStyle/>
          <a:p>
            <a:pPr eaLnBrk="1" hangingPunct="1"/>
            <a:r>
              <a:rPr lang="en-US" altLang="en-US">
                <a:latin typeface="Calibri" panose="020F0502020204030204" pitchFamily="34" charset="0"/>
              </a:rPr>
              <a:t>Hold out your right hand, and spread out your fingers.</a:t>
            </a:r>
          </a:p>
          <a:p>
            <a:pPr eaLnBrk="1" hangingPunct="1"/>
            <a:r>
              <a:rPr lang="en-US" altLang="en-US">
                <a:latin typeface="Calibri" panose="020F0502020204030204" pitchFamily="34" charset="0"/>
              </a:rPr>
              <a:t>Do you know that there is a hand with five fingers in front of you?</a:t>
            </a:r>
          </a:p>
          <a:p>
            <a:pPr eaLnBrk="1" hangingPunct="1"/>
            <a:r>
              <a:rPr lang="en-US" altLang="en-US">
                <a:latin typeface="Calibri" panose="020F0502020204030204" pitchFamily="34" charset="0"/>
              </a:rPr>
              <a:t>If so, you can also know that God exists</a:t>
            </a:r>
          </a:p>
        </p:txBody>
      </p:sp>
      <p:pic>
        <p:nvPicPr>
          <p:cNvPr id="18435" name="Picture 3">
            <a:extLst>
              <a:ext uri="{FF2B5EF4-FFF2-40B4-BE49-F238E27FC236}">
                <a16:creationId xmlns:a16="http://schemas.microsoft.com/office/drawing/2014/main" id="{C7D2A8FB-E0FC-214A-BC11-DA4133B362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919288"/>
            <a:ext cx="14732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a:extLst>
              <a:ext uri="{FF2B5EF4-FFF2-40B4-BE49-F238E27FC236}">
                <a16:creationId xmlns:a16="http://schemas.microsoft.com/office/drawing/2014/main" id="{7307271E-EAB1-AD4A-AE60-50A97243E90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1977B104-124C-9E40-B094-17174179CF5B}" type="slidenum">
              <a:rPr lang="en-US" altLang="en-US" sz="1400"/>
              <a:pPr>
                <a:spcBef>
                  <a:spcPct val="0"/>
                </a:spcBef>
                <a:buFontTx/>
                <a:buNone/>
              </a:pPr>
              <a:t>50</a:t>
            </a:fld>
            <a:endParaRPr lang="en-US" altLang="en-US" sz="1400"/>
          </a:p>
        </p:txBody>
      </p:sp>
      <p:sp>
        <p:nvSpPr>
          <p:cNvPr id="63490" name="Rectangle 2">
            <a:extLst>
              <a:ext uri="{FF2B5EF4-FFF2-40B4-BE49-F238E27FC236}">
                <a16:creationId xmlns:a16="http://schemas.microsoft.com/office/drawing/2014/main" id="{CDC99D18-875B-BA46-B29E-63EB5386F542}"/>
              </a:ext>
            </a:extLst>
          </p:cNvPr>
          <p:cNvSpPr>
            <a:spLocks noGrp="1" noChangeArrowheads="1"/>
          </p:cNvSpPr>
          <p:nvPr>
            <p:ph type="title"/>
          </p:nvPr>
        </p:nvSpPr>
        <p:spPr/>
        <p:txBody>
          <a:bodyPr/>
          <a:lstStyle/>
          <a:p>
            <a:pPr eaLnBrk="1" hangingPunct="1"/>
            <a:r>
              <a:rPr lang="en-US" altLang="en-US"/>
              <a:t>Science supports theism</a:t>
            </a:r>
          </a:p>
        </p:txBody>
      </p:sp>
      <p:sp>
        <p:nvSpPr>
          <p:cNvPr id="81923" name="Rectangle 3">
            <a:extLst>
              <a:ext uri="{FF2B5EF4-FFF2-40B4-BE49-F238E27FC236}">
                <a16:creationId xmlns:a16="http://schemas.microsoft.com/office/drawing/2014/main" id="{56364E11-0007-BE4B-9AA0-157B5A038A3D}"/>
              </a:ext>
            </a:extLst>
          </p:cNvPr>
          <p:cNvSpPr>
            <a:spLocks noGrp="1" noChangeArrowheads="1"/>
          </p:cNvSpPr>
          <p:nvPr>
            <p:ph type="body" idx="1"/>
          </p:nvPr>
        </p:nvSpPr>
        <p:spPr/>
        <p:txBody>
          <a:bodyPr/>
          <a:lstStyle/>
          <a:p>
            <a:pPr eaLnBrk="1" hangingPunct="1"/>
            <a:r>
              <a:rPr lang="en-US" altLang="en-US"/>
              <a:t>By contrast, theists can point to the success of science as the confirmation of their metaphysical position, the verification of a daring prediction made by theists hundreds of years ago.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a:extLst>
              <a:ext uri="{FF2B5EF4-FFF2-40B4-BE49-F238E27FC236}">
                <a16:creationId xmlns:a16="http://schemas.microsoft.com/office/drawing/2014/main" id="{9570BB11-61DA-974E-BD0C-5293D84154F2}"/>
              </a:ext>
            </a:extLst>
          </p:cNvPr>
          <p:cNvSpPr>
            <a:spLocks noGrp="1" noChangeArrowheads="1"/>
          </p:cNvSpPr>
          <p:nvPr>
            <p:ph type="title"/>
          </p:nvPr>
        </p:nvSpPr>
        <p:spPr/>
        <p:txBody>
          <a:bodyPr/>
          <a:lstStyle/>
          <a:p>
            <a:r>
              <a:rPr lang="en-US" altLang="en-US"/>
              <a:t>Summing Up</a:t>
            </a:r>
          </a:p>
        </p:txBody>
      </p:sp>
      <p:sp>
        <p:nvSpPr>
          <p:cNvPr id="64514" name="Content Placeholder 2">
            <a:extLst>
              <a:ext uri="{FF2B5EF4-FFF2-40B4-BE49-F238E27FC236}">
                <a16:creationId xmlns:a16="http://schemas.microsoft.com/office/drawing/2014/main" id="{BC5271C1-98BA-A94C-8C79-467B52FA9B0D}"/>
              </a:ext>
            </a:extLst>
          </p:cNvPr>
          <p:cNvSpPr>
            <a:spLocks noGrp="1" noChangeArrowheads="1"/>
          </p:cNvSpPr>
          <p:nvPr>
            <p:ph idx="1"/>
          </p:nvPr>
        </p:nvSpPr>
        <p:spPr/>
        <p:txBody>
          <a:bodyPr/>
          <a:lstStyle/>
          <a:p>
            <a:r>
              <a:rPr lang="en-US" altLang="en-US"/>
              <a:t>Belief in God is confirmed by both philosophical argument (First Cause) and scientific evidence (Big Bang, fine tuning).</a:t>
            </a:r>
          </a:p>
          <a:p>
            <a:r>
              <a:rPr lang="en-US" altLang="en-US"/>
              <a:t>Theism is a practical presupposition of science itself. All scientific success confirms its truth.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DBBCE791-8C67-5E4E-A630-FC4E31EC1E96}"/>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Empirical Knowledge</a:t>
            </a:r>
          </a:p>
        </p:txBody>
      </p:sp>
      <p:sp>
        <p:nvSpPr>
          <p:cNvPr id="19458" name="Content Placeholder 2">
            <a:extLst>
              <a:ext uri="{FF2B5EF4-FFF2-40B4-BE49-F238E27FC236}">
                <a16:creationId xmlns:a16="http://schemas.microsoft.com/office/drawing/2014/main" id="{BC7E3F80-65A8-7341-A1EC-83FD18E18183}"/>
              </a:ext>
            </a:extLst>
          </p:cNvPr>
          <p:cNvSpPr>
            <a:spLocks noGrp="1" noChangeArrowheads="1"/>
          </p:cNvSpPr>
          <p:nvPr>
            <p:ph idx="1"/>
          </p:nvPr>
        </p:nvSpPr>
        <p:spPr/>
        <p:txBody>
          <a:bodyPr/>
          <a:lstStyle/>
          <a:p>
            <a:pPr eaLnBrk="1" hangingPunct="1"/>
            <a:r>
              <a:rPr lang="en-US" altLang="en-US">
                <a:latin typeface="Calibri" panose="020F0502020204030204" pitchFamily="34" charset="0"/>
              </a:rPr>
              <a:t>Your knowledge of your hand and its fingers is a case of ‘empirical knowledge’:</a:t>
            </a:r>
          </a:p>
          <a:p>
            <a:pPr lvl="1" eaLnBrk="1" hangingPunct="1"/>
            <a:r>
              <a:rPr lang="en-US" altLang="en-US">
                <a:latin typeface="Calibri" panose="020F0502020204030204" pitchFamily="34" charset="0"/>
              </a:rPr>
              <a:t>Things we know by </a:t>
            </a:r>
            <a:r>
              <a:rPr lang="en-US" altLang="en-US" b="1">
                <a:latin typeface="Calibri" panose="020F0502020204030204" pitchFamily="34" charset="0"/>
              </a:rPr>
              <a:t>observation</a:t>
            </a:r>
            <a:r>
              <a:rPr lang="en-US" altLang="en-US">
                <a:latin typeface="Calibri" panose="020F0502020204030204" pitchFamily="34" charset="0"/>
              </a:rPr>
              <a:t> (using the five senses)</a:t>
            </a:r>
          </a:p>
          <a:p>
            <a:pPr lvl="1" eaLnBrk="1" hangingPunct="1"/>
            <a:r>
              <a:rPr lang="en-US" altLang="en-US">
                <a:latin typeface="Calibri" panose="020F0502020204030204" pitchFamily="34" charset="0"/>
              </a:rPr>
              <a:t>Things we know by </a:t>
            </a:r>
            <a:r>
              <a:rPr lang="en-US" altLang="en-US" b="1">
                <a:latin typeface="Calibri" panose="020F0502020204030204" pitchFamily="34" charset="0"/>
              </a:rPr>
              <a:t>memory</a:t>
            </a:r>
            <a:r>
              <a:rPr lang="en-US" altLang="en-US">
                <a:latin typeface="Calibri" panose="020F0502020204030204" pitchFamily="34" charset="0"/>
              </a:rPr>
              <a:t> (remembering what we have observed)</a:t>
            </a:r>
          </a:p>
          <a:p>
            <a:pPr lvl="1" eaLnBrk="1" hangingPunct="1"/>
            <a:r>
              <a:rPr lang="en-US" altLang="en-US">
                <a:latin typeface="Calibri" panose="020F0502020204030204" pitchFamily="34" charset="0"/>
              </a:rPr>
              <a:t>Things we know by the </a:t>
            </a:r>
            <a:r>
              <a:rPr lang="en-US" altLang="en-US" b="1">
                <a:latin typeface="Calibri" panose="020F0502020204030204" pitchFamily="34" charset="0"/>
              </a:rPr>
              <a:t>testimony</a:t>
            </a:r>
            <a:r>
              <a:rPr lang="en-US" altLang="en-US">
                <a:latin typeface="Calibri" panose="020F0502020204030204" pitchFamily="34" charset="0"/>
              </a:rPr>
              <a:t> of others</a:t>
            </a:r>
          </a:p>
          <a:p>
            <a:pPr lvl="1" eaLnBrk="1" hangingPunct="1"/>
            <a:r>
              <a:rPr lang="en-US" altLang="en-US">
                <a:latin typeface="Calibri" panose="020F0502020204030204" pitchFamily="34" charset="0"/>
              </a:rPr>
              <a:t>Things we can </a:t>
            </a:r>
            <a:r>
              <a:rPr lang="en-US" altLang="en-US" b="1">
                <a:latin typeface="Calibri" panose="020F0502020204030204" pitchFamily="34" charset="0"/>
              </a:rPr>
              <a:t>infer</a:t>
            </a:r>
            <a:r>
              <a:rPr lang="en-US" altLang="en-US">
                <a:latin typeface="Calibri" panose="020F0502020204030204" pitchFamily="34" charset="0"/>
              </a:rPr>
              <a:t> from these by scientific or historical reasoning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115D5-8CFC-7D48-B536-B63F248D02B5}"/>
              </a:ext>
            </a:extLst>
          </p:cNvPr>
          <p:cNvSpPr>
            <a:spLocks noGrp="1"/>
          </p:cNvSpPr>
          <p:nvPr>
            <p:ph type="title"/>
          </p:nvPr>
        </p:nvSpPr>
        <p:spPr/>
        <p:txBody>
          <a:bodyPr>
            <a:normAutofit fontScale="90000"/>
          </a:bodyPr>
          <a:lstStyle/>
          <a:p>
            <a:pPr eaLnBrk="1" hangingPunct="1">
              <a:defRPr/>
            </a:pPr>
            <a:r>
              <a:rPr lang="en-US" altLang="en-US" sz="4000"/>
              <a:t>Empirical Knowledge Depends on “Causality” (Cause and Effect)</a:t>
            </a:r>
          </a:p>
        </p:txBody>
      </p:sp>
      <p:sp>
        <p:nvSpPr>
          <p:cNvPr id="3" name="Content Placeholder 2">
            <a:extLst>
              <a:ext uri="{FF2B5EF4-FFF2-40B4-BE49-F238E27FC236}">
                <a16:creationId xmlns:a16="http://schemas.microsoft.com/office/drawing/2014/main" id="{11283786-4D47-4047-BC8F-4E2ADB5181E3}"/>
              </a:ext>
            </a:extLst>
          </p:cNvPr>
          <p:cNvSpPr>
            <a:spLocks noGrp="1"/>
          </p:cNvSpPr>
          <p:nvPr>
            <p:ph idx="1"/>
          </p:nvPr>
        </p:nvSpPr>
        <p:spPr/>
        <p:txBody>
          <a:bodyPr rtlCol="0">
            <a:normAutofit fontScale="85000" lnSpcReduction="20000"/>
          </a:bodyPr>
          <a:lstStyle/>
          <a:p>
            <a:pPr eaLnBrk="1" fontAlgn="auto" hangingPunct="1">
              <a:spcAft>
                <a:spcPts val="0"/>
              </a:spcAft>
              <a:buFont typeface="Arial"/>
              <a:buChar char="•"/>
              <a:defRPr/>
            </a:pPr>
            <a:r>
              <a:rPr lang="en-US" dirty="0"/>
              <a:t>When we know something empirically, our belief is linked by a chain of cause and effect to the thing we know.</a:t>
            </a:r>
          </a:p>
          <a:p>
            <a:pPr lvl="1" eaLnBrk="1" fontAlgn="auto" hangingPunct="1">
              <a:spcAft>
                <a:spcPts val="0"/>
              </a:spcAft>
              <a:buFont typeface="Arial"/>
              <a:buChar char="–"/>
              <a:defRPr/>
            </a:pPr>
            <a:r>
              <a:rPr lang="en-US" dirty="0"/>
              <a:t>Sensory perception involves a chain of cause and effect (e.g., light reflection, retinal stimulation)</a:t>
            </a:r>
          </a:p>
          <a:p>
            <a:pPr lvl="1" eaLnBrk="1" fontAlgn="auto" hangingPunct="1">
              <a:spcAft>
                <a:spcPts val="0"/>
              </a:spcAft>
              <a:buFont typeface="Arial"/>
              <a:buChar char="–"/>
              <a:defRPr/>
            </a:pPr>
            <a:r>
              <a:rPr lang="en-US" dirty="0"/>
              <a:t>Memory involves a chain of causes in the brain, recording and recalling a memory trace</a:t>
            </a:r>
          </a:p>
          <a:p>
            <a:pPr lvl="1" eaLnBrk="1" fontAlgn="auto" hangingPunct="1">
              <a:spcAft>
                <a:spcPts val="0"/>
              </a:spcAft>
              <a:buFont typeface="Arial"/>
              <a:buChar char="–"/>
              <a:defRPr/>
            </a:pPr>
            <a:r>
              <a:rPr lang="en-US" dirty="0"/>
              <a:t>Testimony is passed down a chain of communication events</a:t>
            </a:r>
          </a:p>
          <a:p>
            <a:pPr lvl="1" eaLnBrk="1" fontAlgn="auto" hangingPunct="1">
              <a:spcAft>
                <a:spcPts val="0"/>
              </a:spcAft>
              <a:buFont typeface="Arial"/>
              <a:buChar char="–"/>
              <a:defRPr/>
            </a:pPr>
            <a:r>
              <a:rPr lang="en-US" dirty="0"/>
              <a:t>Scientific and historical reasoning infers causes from effects or effects from causes.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a:extLst>
              <a:ext uri="{FF2B5EF4-FFF2-40B4-BE49-F238E27FC236}">
                <a16:creationId xmlns:a16="http://schemas.microsoft.com/office/drawing/2014/main" id="{1A82EB67-F509-1941-B9AB-FBB84ACBE8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2425" y="2413000"/>
            <a:ext cx="14732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6" name="Picture 6" descr="ClickHandler-1.jpeg">
            <a:extLst>
              <a:ext uri="{FF2B5EF4-FFF2-40B4-BE49-F238E27FC236}">
                <a16:creationId xmlns:a16="http://schemas.microsoft.com/office/drawing/2014/main" id="{F4212274-5CF5-844C-A378-EBDF260EA4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6638" y="2484438"/>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7" descr="ClickHandler-2.jpeg">
            <a:extLst>
              <a:ext uri="{FF2B5EF4-FFF2-40B4-BE49-F238E27FC236}">
                <a16:creationId xmlns:a16="http://schemas.microsoft.com/office/drawing/2014/main" id="{70BA5D11-5EF7-0E4A-BFC6-E976DA63427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89438" y="2541588"/>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8" descr="ClickHandler-3.jpeg">
            <a:extLst>
              <a:ext uri="{FF2B5EF4-FFF2-40B4-BE49-F238E27FC236}">
                <a16:creationId xmlns:a16="http://schemas.microsoft.com/office/drawing/2014/main" id="{213E274E-BACF-DF44-B3A7-FD69BCC2540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99288" y="2524125"/>
            <a:ext cx="15240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ight Arrow 9">
            <a:extLst>
              <a:ext uri="{FF2B5EF4-FFF2-40B4-BE49-F238E27FC236}">
                <a16:creationId xmlns:a16="http://schemas.microsoft.com/office/drawing/2014/main" id="{A9032154-57DB-904B-8247-BFCBE899166E}"/>
              </a:ext>
            </a:extLst>
          </p:cNvPr>
          <p:cNvSpPr>
            <a:spLocks noChangeArrowheads="1"/>
          </p:cNvSpPr>
          <p:nvPr/>
        </p:nvSpPr>
        <p:spPr bwMode="auto">
          <a:xfrm>
            <a:off x="1670050" y="2887663"/>
            <a:ext cx="822325" cy="822325"/>
          </a:xfrm>
          <a:prstGeom prst="rightArrow">
            <a:avLst>
              <a:gd name="adj1" fmla="val 50000"/>
              <a:gd name="adj2" fmla="val 500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fontAlgn="auto">
              <a:spcBef>
                <a:spcPts val="0"/>
              </a:spcBef>
              <a:spcAft>
                <a:spcPts val="0"/>
              </a:spcAft>
              <a:defRPr/>
            </a:pPr>
            <a:endParaRPr lang="en-US">
              <a:solidFill>
                <a:schemeClr val="lt1"/>
              </a:solidFill>
              <a:latin typeface="+mn-lt"/>
              <a:ea typeface="+mn-ea"/>
            </a:endParaRPr>
          </a:p>
        </p:txBody>
      </p:sp>
      <p:sp>
        <p:nvSpPr>
          <p:cNvPr id="11" name="Right Arrow 10">
            <a:extLst>
              <a:ext uri="{FF2B5EF4-FFF2-40B4-BE49-F238E27FC236}">
                <a16:creationId xmlns:a16="http://schemas.microsoft.com/office/drawing/2014/main" id="{3F0523F0-E97E-6D49-B207-08AC4FD22238}"/>
              </a:ext>
            </a:extLst>
          </p:cNvPr>
          <p:cNvSpPr>
            <a:spLocks noChangeArrowheads="1"/>
          </p:cNvSpPr>
          <p:nvPr/>
        </p:nvSpPr>
        <p:spPr bwMode="auto">
          <a:xfrm>
            <a:off x="3644900" y="2587625"/>
            <a:ext cx="823913" cy="822325"/>
          </a:xfrm>
          <a:prstGeom prst="rightArrow">
            <a:avLst>
              <a:gd name="adj1" fmla="val 50000"/>
              <a:gd name="adj2" fmla="val 49999"/>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fontAlgn="auto">
              <a:spcBef>
                <a:spcPts val="0"/>
              </a:spcBef>
              <a:spcAft>
                <a:spcPts val="0"/>
              </a:spcAft>
              <a:defRPr/>
            </a:pPr>
            <a:endParaRPr lang="en-US">
              <a:solidFill>
                <a:schemeClr val="lt1"/>
              </a:solidFill>
              <a:latin typeface="+mn-lt"/>
              <a:ea typeface="+mn-ea"/>
            </a:endParaRPr>
          </a:p>
        </p:txBody>
      </p:sp>
      <p:sp>
        <p:nvSpPr>
          <p:cNvPr id="12" name="Right Arrow 11">
            <a:extLst>
              <a:ext uri="{FF2B5EF4-FFF2-40B4-BE49-F238E27FC236}">
                <a16:creationId xmlns:a16="http://schemas.microsoft.com/office/drawing/2014/main" id="{068A8647-ACB2-514D-8997-80B9733DB378}"/>
              </a:ext>
            </a:extLst>
          </p:cNvPr>
          <p:cNvSpPr>
            <a:spLocks noChangeArrowheads="1"/>
          </p:cNvSpPr>
          <p:nvPr/>
        </p:nvSpPr>
        <p:spPr bwMode="auto">
          <a:xfrm>
            <a:off x="6045200" y="2693988"/>
            <a:ext cx="822325" cy="822325"/>
          </a:xfrm>
          <a:prstGeom prst="rightArrow">
            <a:avLst>
              <a:gd name="adj1" fmla="val 50000"/>
              <a:gd name="adj2" fmla="val 50000"/>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lstStyle/>
          <a:p>
            <a:pPr fontAlgn="auto">
              <a:spcBef>
                <a:spcPts val="0"/>
              </a:spcBef>
              <a:spcAft>
                <a:spcPts val="0"/>
              </a:spcAft>
              <a:defRPr/>
            </a:pPr>
            <a:endParaRPr lang="en-US">
              <a:solidFill>
                <a:schemeClr val="lt1"/>
              </a:solidFill>
              <a:latin typeface="+mn-lt"/>
              <a:ea typeface="+mn-ea"/>
            </a:endParaRPr>
          </a:p>
        </p:txBody>
      </p:sp>
      <p:sp>
        <p:nvSpPr>
          <p:cNvPr id="21512" name="TextBox 13">
            <a:extLst>
              <a:ext uri="{FF2B5EF4-FFF2-40B4-BE49-F238E27FC236}">
                <a16:creationId xmlns:a16="http://schemas.microsoft.com/office/drawing/2014/main" id="{786DED95-4CC9-CF4C-AD90-DBE4E492F263}"/>
              </a:ext>
            </a:extLst>
          </p:cNvPr>
          <p:cNvSpPr txBox="1">
            <a:spLocks noChangeArrowheads="1"/>
          </p:cNvSpPr>
          <p:nvPr/>
        </p:nvSpPr>
        <p:spPr bwMode="auto">
          <a:xfrm>
            <a:off x="2306638" y="935038"/>
            <a:ext cx="4498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4800">
                <a:latin typeface="Calibri" panose="020F0502020204030204" pitchFamily="34" charset="0"/>
              </a:rPr>
              <a:t>Causal Chain</a:t>
            </a:r>
          </a:p>
        </p:txBody>
      </p:sp>
      <p:sp>
        <p:nvSpPr>
          <p:cNvPr id="21513" name="TextBox 14">
            <a:extLst>
              <a:ext uri="{FF2B5EF4-FFF2-40B4-BE49-F238E27FC236}">
                <a16:creationId xmlns:a16="http://schemas.microsoft.com/office/drawing/2014/main" id="{F64CB011-0BAA-2A47-8F71-120B546CBB59}"/>
              </a:ext>
            </a:extLst>
          </p:cNvPr>
          <p:cNvSpPr txBox="1">
            <a:spLocks noChangeArrowheads="1"/>
          </p:cNvSpPr>
          <p:nvPr/>
        </p:nvSpPr>
        <p:spPr bwMode="auto">
          <a:xfrm>
            <a:off x="828675" y="4868863"/>
            <a:ext cx="67913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3600">
                <a:latin typeface="Calibri" panose="020F0502020204030204" pitchFamily="34" charset="0"/>
              </a:rPr>
              <a:t>If any of these steps could occur without a cause, knowledge would be impossible.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5843AB1E-246A-CD48-BA1A-53185A459A83}"/>
              </a:ext>
            </a:extLst>
          </p:cNvPr>
          <p:cNvSpPr>
            <a:spLocks noGrp="1" noChangeArrowheads="1"/>
          </p:cNvSpPr>
          <p:nvPr>
            <p:ph type="title"/>
          </p:nvPr>
        </p:nvSpPr>
        <p:spPr/>
        <p:txBody>
          <a:bodyPr/>
          <a:lstStyle/>
          <a:p>
            <a:pPr eaLnBrk="1" hangingPunct="1"/>
            <a:r>
              <a:rPr lang="en-US" altLang="en-US">
                <a:latin typeface="Calibri" panose="020F0502020204030204" pitchFamily="34" charset="0"/>
              </a:rPr>
              <a:t>Does everything have a cause?</a:t>
            </a:r>
          </a:p>
        </p:txBody>
      </p:sp>
      <p:sp>
        <p:nvSpPr>
          <p:cNvPr id="22530" name="Content Placeholder 2">
            <a:extLst>
              <a:ext uri="{FF2B5EF4-FFF2-40B4-BE49-F238E27FC236}">
                <a16:creationId xmlns:a16="http://schemas.microsoft.com/office/drawing/2014/main" id="{3A785BBD-D017-3F46-9D0D-50E6E94655E4}"/>
              </a:ext>
            </a:extLst>
          </p:cNvPr>
          <p:cNvSpPr>
            <a:spLocks noGrp="1" noChangeArrowheads="1"/>
          </p:cNvSpPr>
          <p:nvPr>
            <p:ph idx="1"/>
          </p:nvPr>
        </p:nvSpPr>
        <p:spPr/>
        <p:txBody>
          <a:bodyPr/>
          <a:lstStyle/>
          <a:p>
            <a:pPr eaLnBrk="1" hangingPunct="1">
              <a:lnSpc>
                <a:spcPct val="90000"/>
              </a:lnSpc>
            </a:pPr>
            <a:r>
              <a:rPr lang="en-US" altLang="en-US" sz="2700" b="1"/>
              <a:t>Everything </a:t>
            </a:r>
            <a:r>
              <a:rPr lang="en-US" altLang="en-US" sz="2700"/>
              <a:t>involved as a link in the chain of empirical knowledge must have a cause.</a:t>
            </a:r>
          </a:p>
          <a:p>
            <a:pPr eaLnBrk="1" hangingPunct="1">
              <a:lnSpc>
                <a:spcPct val="90000"/>
              </a:lnSpc>
            </a:pPr>
            <a:r>
              <a:rPr lang="en-US" altLang="en-US" sz="2700"/>
              <a:t>Suppose, for example, that </a:t>
            </a:r>
            <a:r>
              <a:rPr lang="en-US" altLang="en-US" sz="2700" b="1"/>
              <a:t>sensations</a:t>
            </a:r>
            <a:r>
              <a:rPr lang="en-US" altLang="en-US" sz="2700"/>
              <a:t> could occur without any cause whatsoever.</a:t>
            </a:r>
          </a:p>
          <a:p>
            <a:pPr eaLnBrk="1" hangingPunct="1">
              <a:lnSpc>
                <a:spcPct val="90000"/>
              </a:lnSpc>
            </a:pPr>
            <a:r>
              <a:rPr lang="en-US" altLang="en-US" sz="2700"/>
              <a:t>If that were ever possible, it would be possible </a:t>
            </a:r>
            <a:r>
              <a:rPr lang="en-US" altLang="en-US" sz="2700" b="1"/>
              <a:t>all the time</a:t>
            </a:r>
            <a:r>
              <a:rPr lang="en-US" altLang="en-US" sz="2700"/>
              <a:t>, and with a completely unpredictable and inscrutable probability.</a:t>
            </a:r>
          </a:p>
          <a:p>
            <a:pPr eaLnBrk="1" hangingPunct="1">
              <a:lnSpc>
                <a:spcPct val="90000"/>
              </a:lnSpc>
            </a:pPr>
            <a:r>
              <a:rPr lang="en-US" altLang="en-US" sz="2700"/>
              <a:t>We would have good reason to think that we might be “Boltzmann brains” right now – with nothing but illusory sensations.</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615</TotalTime>
  <Words>2737</Words>
  <Application>Microsoft Macintosh PowerPoint</Application>
  <PresentationFormat>On-screen Show (4:3)</PresentationFormat>
  <Paragraphs>216</Paragraphs>
  <Slides>51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Arial</vt:lpstr>
      <vt:lpstr>ＭＳ Ｐゴシック</vt:lpstr>
      <vt:lpstr>Calibri</vt:lpstr>
      <vt:lpstr>Wingdings</vt:lpstr>
      <vt:lpstr>Times New Roman</vt:lpstr>
      <vt:lpstr>Times</vt:lpstr>
      <vt:lpstr>Monotype Sorts</vt:lpstr>
      <vt:lpstr>Blank Presentation</vt:lpstr>
      <vt:lpstr>Arguments for God’s Existence</vt:lpstr>
      <vt:lpstr>Evidence that the Universe (Space, Time and Matter) had a Supernatural Cause</vt:lpstr>
      <vt:lpstr>Proving God’s Existence</vt:lpstr>
      <vt:lpstr>An Argument with a Long History</vt:lpstr>
      <vt:lpstr>What do we know?</vt:lpstr>
      <vt:lpstr>Empirical Knowledge</vt:lpstr>
      <vt:lpstr>Empirical Knowledge Depends on “Causality” (Cause and Effect)</vt:lpstr>
      <vt:lpstr>PowerPoint Presentation</vt:lpstr>
      <vt:lpstr>Does everything have a cause?</vt:lpstr>
      <vt:lpstr>Universal Causality must be  Self-Evident</vt:lpstr>
      <vt:lpstr>The Only Possible Stopping Point</vt:lpstr>
      <vt:lpstr>The Universal Causation Principle</vt:lpstr>
      <vt:lpstr>Second Proof</vt:lpstr>
      <vt:lpstr>The Grim Reaper  Jose Benardete’s Infinity: An Essay in Metaphysics (1964)</vt:lpstr>
      <vt:lpstr>PowerPoint Presentation</vt:lpstr>
      <vt:lpstr>The Unbounded Version</vt:lpstr>
      <vt:lpstr>Story leads to a Contradiction</vt:lpstr>
      <vt:lpstr>Reductio ad Absurdum</vt:lpstr>
      <vt:lpstr>Another argument for a First Cause</vt:lpstr>
      <vt:lpstr>Existence of a First Cause</vt:lpstr>
      <vt:lpstr>What must Ultimate things be like?</vt:lpstr>
      <vt:lpstr>Nature of the First Cause</vt:lpstr>
      <vt:lpstr>From First Cause to Absolute Being</vt:lpstr>
      <vt:lpstr>From Absolute Being to One God</vt:lpstr>
      <vt:lpstr>The Big Bang</vt:lpstr>
      <vt:lpstr>Proof of the Big Bang</vt:lpstr>
      <vt:lpstr>Before the Big Bang?</vt:lpstr>
      <vt:lpstr>Design Argument</vt:lpstr>
      <vt:lpstr>Evidence of Design: Overview</vt:lpstr>
      <vt:lpstr>Evidence of Design</vt:lpstr>
      <vt:lpstr>More evidence</vt:lpstr>
      <vt:lpstr>Some Anthropic Coincidences</vt:lpstr>
      <vt:lpstr>Anthropic Coincidence #2</vt:lpstr>
      <vt:lpstr>Anthropic Coincidence #3</vt:lpstr>
      <vt:lpstr>Anthropic Coincidence #4</vt:lpstr>
      <vt:lpstr>Anthropic Coincidence #5</vt:lpstr>
      <vt:lpstr>Anthropic Coincidence #6</vt:lpstr>
      <vt:lpstr>Anthropic Coincidence #7</vt:lpstr>
      <vt:lpstr>The One-Two Punch</vt:lpstr>
      <vt:lpstr>Best Scientific Evidence for God</vt:lpstr>
      <vt:lpstr>Role of Christianity</vt:lpstr>
      <vt:lpstr>Seven theological preconditions for science</vt:lpstr>
      <vt:lpstr>Seven theological preconditions</vt:lpstr>
      <vt:lpstr>Seven theological preconditions</vt:lpstr>
      <vt:lpstr>Seven Theological Preconditions</vt:lpstr>
      <vt:lpstr>Alvin Plantinga</vt:lpstr>
      <vt:lpstr>Alvin Plantinga</vt:lpstr>
      <vt:lpstr>The materialist’s quandary</vt:lpstr>
      <vt:lpstr>Science vs. Materialism</vt:lpstr>
      <vt:lpstr>Science supports theism</vt:lpstr>
      <vt:lpstr>Summing Up</vt:lpstr>
    </vt:vector>
  </TitlesOfParts>
  <Company>Robert Koons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Apologetics</dc:title>
  <dc:creator>Robert Koons</dc:creator>
  <cp:lastModifiedBy>Koons, Robert C</cp:lastModifiedBy>
  <cp:revision>46</cp:revision>
  <dcterms:created xsi:type="dcterms:W3CDTF">2009-04-25T16:20:47Z</dcterms:created>
  <dcterms:modified xsi:type="dcterms:W3CDTF">2020-12-17T13:53:50Z</dcterms:modified>
</cp:coreProperties>
</file>